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</p:sldIdLst>
  <p:sldSz cx="12192000" cy="6858000"/>
  <p:notesSz cx="6858000" cy="9144000"/>
  <p:embeddedFontLst>
    <p:embeddedFont>
      <p:font typeface="Montserrat" panose="020B0604020202020204" charset="0"/>
      <p:regular r:id="rId32"/>
      <p:bold r:id="rId33"/>
      <p:italic r:id="rId34"/>
      <p:boldItalic r:id="rId35"/>
    </p:embeddedFon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Poppins Light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1" roundtripDataSignature="AMtx7mhwLqi3fropte+rK1u0nP0BQPcn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7E0857-DA9B-41FC-92E5-36EE5CD761A7}">
  <a:tblStyle styleId="{A17E0857-DA9B-41FC-92E5-36EE5CD761A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3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h1487gWg4tXk1OWZJWqGJKQKO-zHDWBpMDfRTMVFbo/edit#gid=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h1487gWg4tXk1OWZJWqGJKQKO-zHDWBpMDfRTMVFbo/edit#gi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hh1487gWg4tXk1OWZJWqGJKQKO-zHDWBpMDfRTMVFbo/edit#gid=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Kommunikation während des Entwicklungsprozesses in den Fokus gerückt wird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Mock-ups</a:t>
            </a:r>
            <a:endParaRPr/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Interaktive Klick-Dummys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CAD Modelle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Storyboards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Experience Prototype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https://docs.google.com/spreadsheets/d/1hh1487gWg4tXk1OWZJWqGJKQKO-zHDWBpMDfRTMVFbo/edit#gid=0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5" name="Google Shape;8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Storyboards/ Blueprints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Experience Prototype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2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4" name="Google Shape;40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https://docs.google.com/spreadsheets/d/1hh1487gWg4tXk1OWZJWqGJKQKO-zHDWBpMDfRTMVFbo/edit#gid=0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4" name="Google Shape;9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 sz="12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https://docs.google.com/spreadsheets/d/1hh1487gWg4tXk1OWZJWqGJKQKO-zHDWBpMDfRTMVFbo/edit#gid=0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de-DE"/>
              <a:t>Eine Manifestation einer Idee in einem Format, das die Idee an andere kommuniziert oder mit Benutzern getestet wird, mit der Absicht, es mit der Zeit zu verbessern.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1" name="Google Shape;21;p61"/>
          <p:cNvSpPr/>
          <p:nvPr/>
        </p:nvSpPr>
        <p:spPr>
          <a:xfrm>
            <a:off x="0" y="0"/>
            <a:ext cx="12192000" cy="847725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6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6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3" name="Google Shape;53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3.png"/><Relationship Id="rId9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image" Target="../media/image25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.png"/><Relationship Id="rId9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5726544" y="-98592"/>
            <a:ext cx="6465455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6486572" y="3965603"/>
            <a:ext cx="483985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3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Phasen-Kick-Off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36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Prototyping</a:t>
            </a:r>
            <a:endParaRPr sz="1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1" name="Google Shape;81;p1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6608613" y="1357395"/>
            <a:ext cx="4851069" cy="240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 descr="black Android smartphone and pink case"/>
          <p:cNvPicPr preferRelativeResize="0"/>
          <p:nvPr/>
        </p:nvPicPr>
        <p:blipFill rotWithShape="1">
          <a:blip r:embed="rId4">
            <a:alphaModFix/>
          </a:blip>
          <a:srcRect l="15225" r="22232"/>
          <a:stretch/>
        </p:blipFill>
        <p:spPr>
          <a:xfrm>
            <a:off x="-101019" y="-98592"/>
            <a:ext cx="5855274" cy="7021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2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5" name="Google Shape;215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2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82"/>
          <p:cNvSpPr txBox="1"/>
          <p:nvPr/>
        </p:nvSpPr>
        <p:spPr>
          <a:xfrm>
            <a:off x="358062" y="1548120"/>
            <a:ext cx="11143467" cy="4751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22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Vorgehensweise, die sehr früh Feedback von beteiligten Entwicklern und Endanwendern ermöglicht</a:t>
            </a:r>
            <a:b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600" b="0" i="0" u="none" strike="noStrike" cap="none">
              <a:solidFill>
                <a:srgbClr val="222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Interaktionen und das Usability-Testing im Mittelpunkt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22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Egal wie häufig man seinen Prototypen testet, ein Produkt hat immer Potential zur Verbesserung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b="0" i="0" u="none" strike="noStrike" cap="none">
              <a:solidFill>
                <a:srgbClr val="222A3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Entwickler erhalten belastbare Daten über das Produkt und das Marktpotenzial</a:t>
            </a:r>
            <a:b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600" b="0" i="0" u="none" strike="noStrike" cap="none">
                <a:solidFill>
                  <a:srgbClr val="222A35"/>
                </a:solidFill>
                <a:latin typeface="Poppins"/>
                <a:ea typeface="Poppins"/>
                <a:cs typeface="Poppins"/>
                <a:sym typeface="Poppins"/>
              </a:rPr>
              <a:t> z.B. ob tatsächlich ein Bedarf für das Produkt besteht? </a:t>
            </a:r>
            <a:endParaRPr sz="1600" b="0" i="0" u="none" strike="noStrike" cap="none">
              <a:solidFill>
                <a:srgbClr val="222A3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82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Wobei hilft das Prototyping?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3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83"/>
          <p:cNvSpPr/>
          <p:nvPr/>
        </p:nvSpPr>
        <p:spPr>
          <a:xfrm>
            <a:off x="2091930" y="2911667"/>
            <a:ext cx="798945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Erfüllt mein entwickeltes Produkt die Kundenanforderungen?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3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2" name="Google Shape;2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6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16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Unterschiede zwischen Prototypen, MVPs und skalierbaren Produkten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3337693" y="2155656"/>
            <a:ext cx="2640800" cy="2640400"/>
          </a:xfrm>
          <a:prstGeom prst="ellipse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Prototyp </a:t>
            </a:r>
            <a:b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867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Entwurf eines Produktes, welcher </a:t>
            </a:r>
            <a:r>
              <a:rPr lang="de-DE"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nicht vermarktet wird</a:t>
            </a:r>
            <a:endParaRPr sz="1600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6144658" y="2155656"/>
            <a:ext cx="2640800" cy="2640400"/>
          </a:xfrm>
          <a:prstGeom prst="ellipse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8951825" y="2155656"/>
            <a:ext cx="2640800" cy="2640400"/>
          </a:xfrm>
          <a:prstGeom prst="ellipse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Skalierbares Produkt </a:t>
            </a:r>
            <a:b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867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Produkt das im Massenmarkt verbreitet werden kann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16"/>
          <p:cNvSpPr txBox="1"/>
          <p:nvPr/>
        </p:nvSpPr>
        <p:spPr>
          <a:xfrm>
            <a:off x="209550" y="5191348"/>
            <a:ext cx="61056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1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MVP = Minimum Viable Product</a:t>
            </a:r>
            <a:endParaRPr sz="11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6144774" y="2155656"/>
            <a:ext cx="2640800" cy="26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MVP* </a:t>
            </a:r>
            <a:b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867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erstes verkauftes Produkt</a:t>
            </a:r>
            <a:r>
              <a:rPr lang="de-DE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, welche Anforderungen der </a:t>
            </a:r>
            <a:r>
              <a:rPr lang="de-DE" sz="1600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Early Adopters </a:t>
            </a:r>
            <a:r>
              <a:rPr lang="de-DE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erfüllt 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16"/>
          <p:cNvSpPr/>
          <p:nvPr/>
        </p:nvSpPr>
        <p:spPr>
          <a:xfrm>
            <a:off x="530726" y="2155656"/>
            <a:ext cx="2640800" cy="2640400"/>
          </a:xfrm>
          <a:prstGeom prst="ellipse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Konzept </a:t>
            </a:r>
            <a:br>
              <a:rPr lang="de-DE" sz="1867" b="1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1867" b="1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6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Idee eines Produktes auf dem Blatt Papier</a:t>
            </a:r>
            <a:endParaRPr sz="16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1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6" name="Google Shape;246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1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81"/>
          <p:cNvSpPr/>
          <p:nvPr/>
        </p:nvSpPr>
        <p:spPr>
          <a:xfrm>
            <a:off x="481290" y="1818294"/>
            <a:ext cx="11288719" cy="975409"/>
          </a:xfrm>
          <a:prstGeom prst="rect">
            <a:avLst/>
          </a:prstGeom>
          <a:solidFill>
            <a:srgbClr val="5EB130"/>
          </a:solidFill>
          <a:ln w="25400" cap="flat" cmpd="sng">
            <a:solidFill>
              <a:srgbClr val="67B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Rapid Prototyping</a:t>
            </a:r>
            <a:endParaRPr sz="2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1"/>
          <p:cNvSpPr/>
          <p:nvPr/>
        </p:nvSpPr>
        <p:spPr>
          <a:xfrm>
            <a:off x="515401" y="2951707"/>
            <a:ext cx="2212453" cy="206383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Schnelle Produktion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81"/>
          <p:cNvSpPr/>
          <p:nvPr/>
        </p:nvSpPr>
        <p:spPr>
          <a:xfrm>
            <a:off x="2964851" y="2951707"/>
            <a:ext cx="2067787" cy="206383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Hohe Zeit- und Geldersparnis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1"/>
          <p:cNvSpPr/>
          <p:nvPr/>
        </p:nvSpPr>
        <p:spPr>
          <a:xfrm>
            <a:off x="5336614" y="2951707"/>
            <a:ext cx="1986504" cy="206383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Besseres Feedback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/>
          <p:nvPr/>
        </p:nvSpPr>
        <p:spPr>
          <a:xfrm>
            <a:off x="7592986" y="2951707"/>
            <a:ext cx="1991343" cy="206383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Weniger Abfall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1"/>
          <p:cNvSpPr/>
          <p:nvPr/>
        </p:nvSpPr>
        <p:spPr>
          <a:xfrm>
            <a:off x="9805608" y="2952499"/>
            <a:ext cx="1964400" cy="2063045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Unkomplizierte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de-DE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Produktion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9" name="Google Shape;25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7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7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Unterscheidung der Genauigkeit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2" name="Google Shape;262;p17" descr="pick the image showing high vs. low fidelity experi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9430" y="1378565"/>
            <a:ext cx="7979228" cy="48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/>
          <p:nvPr/>
        </p:nvSpPr>
        <p:spPr>
          <a:xfrm>
            <a:off x="3555656" y="6447979"/>
            <a:ext cx="497443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Quelle: https://dzone.com/articles/tackling-fidelity-when-prototyping/</a:t>
            </a:r>
            <a:endParaRPr/>
          </a:p>
        </p:txBody>
      </p:sp>
      <p:sp>
        <p:nvSpPr>
          <p:cNvPr id="264" name="Google Shape;264;p17"/>
          <p:cNvSpPr txBox="1"/>
          <p:nvPr/>
        </p:nvSpPr>
        <p:spPr>
          <a:xfrm>
            <a:off x="2882235" y="5811337"/>
            <a:ext cx="122167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400" b="0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Low-fidelity</a:t>
            </a:r>
            <a:endParaRPr sz="1400" b="0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5432036" y="5798270"/>
            <a:ext cx="122167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400" b="0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Mid-fidelity</a:t>
            </a:r>
            <a:endParaRPr sz="1400" b="0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7818904" y="5807043"/>
            <a:ext cx="144415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400" b="0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High-fidelity</a:t>
            </a:r>
            <a:endParaRPr sz="1400" b="0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0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72" name="Google Shape;272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0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80"/>
          <p:cNvGrpSpPr/>
          <p:nvPr/>
        </p:nvGrpSpPr>
        <p:grpSpPr>
          <a:xfrm>
            <a:off x="2920619" y="1887302"/>
            <a:ext cx="6412443" cy="4448515"/>
            <a:chOff x="616478" y="2765"/>
            <a:chExt cx="6412443" cy="4448515"/>
          </a:xfrm>
        </p:grpSpPr>
        <p:sp>
          <p:nvSpPr>
            <p:cNvPr id="275" name="Google Shape;275;p80"/>
            <p:cNvSpPr/>
            <p:nvPr/>
          </p:nvSpPr>
          <p:spPr>
            <a:xfrm>
              <a:off x="616478" y="2765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5">
                <a:alphaModFix/>
              </a:blip>
              <a:stretch>
                <a:fillRect l="-1993" r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0"/>
            <p:cNvSpPr/>
            <p:nvPr/>
          </p:nvSpPr>
          <p:spPr>
            <a:xfrm>
              <a:off x="616478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0"/>
            <p:cNvSpPr txBox="1"/>
            <p:nvPr/>
          </p:nvSpPr>
          <p:spPr>
            <a:xfrm>
              <a:off x="616478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Externalisieren		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8" name="Google Shape;278;p80"/>
            <p:cNvSpPr/>
            <p:nvPr/>
          </p:nvSpPr>
          <p:spPr>
            <a:xfrm>
              <a:off x="2820782" y="2765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6">
                <a:alphaModFix/>
              </a:blip>
              <a:stretch>
                <a:fillRect l="-1993" r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0"/>
            <p:cNvSpPr/>
            <p:nvPr/>
          </p:nvSpPr>
          <p:spPr>
            <a:xfrm>
              <a:off x="2820782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0"/>
            <p:cNvSpPr txBox="1"/>
            <p:nvPr/>
          </p:nvSpPr>
          <p:spPr>
            <a:xfrm>
              <a:off x="2820782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Verstehen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1" name="Google Shape;281;p80"/>
            <p:cNvSpPr/>
            <p:nvPr/>
          </p:nvSpPr>
          <p:spPr>
            <a:xfrm>
              <a:off x="5025086" y="2765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7">
                <a:alphaModFix/>
              </a:blip>
              <a:stretch>
                <a:fillRect l="-1993" r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0"/>
            <p:cNvSpPr/>
            <p:nvPr/>
          </p:nvSpPr>
          <p:spPr>
            <a:xfrm>
              <a:off x="5025086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0"/>
            <p:cNvSpPr txBox="1"/>
            <p:nvPr/>
          </p:nvSpPr>
          <p:spPr>
            <a:xfrm>
              <a:off x="5025086" y="1383408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Inspirieren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4" name="Google Shape;284;p80"/>
            <p:cNvSpPr/>
            <p:nvPr/>
          </p:nvSpPr>
          <p:spPr>
            <a:xfrm>
              <a:off x="616478" y="2327214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8">
                <a:alphaModFix/>
              </a:blip>
              <a:stretch>
                <a:fillRect l="-1993" r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0"/>
            <p:cNvSpPr/>
            <p:nvPr/>
          </p:nvSpPr>
          <p:spPr>
            <a:xfrm>
              <a:off x="616478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0"/>
            <p:cNvSpPr txBox="1"/>
            <p:nvPr/>
          </p:nvSpPr>
          <p:spPr>
            <a:xfrm>
              <a:off x="616478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Lernen	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87" name="Google Shape;287;p80"/>
            <p:cNvSpPr/>
            <p:nvPr/>
          </p:nvSpPr>
          <p:spPr>
            <a:xfrm>
              <a:off x="2820782" y="2327214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9">
                <a:alphaModFix/>
              </a:blip>
              <a:stretch>
                <a:fillRect l="-1993" r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0"/>
            <p:cNvSpPr/>
            <p:nvPr/>
          </p:nvSpPr>
          <p:spPr>
            <a:xfrm>
              <a:off x="2820782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0"/>
            <p:cNvSpPr txBox="1"/>
            <p:nvPr/>
          </p:nvSpPr>
          <p:spPr>
            <a:xfrm>
              <a:off x="2820782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Evaluieren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0" name="Google Shape;290;p80"/>
            <p:cNvSpPr/>
            <p:nvPr/>
          </p:nvSpPr>
          <p:spPr>
            <a:xfrm>
              <a:off x="5025086" y="2327214"/>
              <a:ext cx="2003835" cy="1380642"/>
            </a:xfrm>
            <a:prstGeom prst="roundRect">
              <a:avLst>
                <a:gd name="adj" fmla="val 16667"/>
              </a:avLst>
            </a:prstGeom>
            <a:blipFill rotWithShape="1">
              <a:blip r:embed="rId10">
                <a:alphaModFix/>
              </a:blip>
              <a:stretch>
                <a:fillRect t="-1993" b="-1995"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0"/>
            <p:cNvSpPr/>
            <p:nvPr/>
          </p:nvSpPr>
          <p:spPr>
            <a:xfrm>
              <a:off x="5025086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0"/>
            <p:cNvSpPr txBox="1"/>
            <p:nvPr/>
          </p:nvSpPr>
          <p:spPr>
            <a:xfrm>
              <a:off x="5025086" y="3707857"/>
              <a:ext cx="2003835" cy="743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de-DE" sz="1700" b="0" i="0" u="none" strike="noStrike" cap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Überzeugen</a:t>
              </a:r>
              <a:endParaRPr sz="17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93" name="Google Shape;293;p80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Aufgaben von Prototypen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79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9" name="Google Shape;29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79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79"/>
          <p:cNvSpPr/>
          <p:nvPr/>
        </p:nvSpPr>
        <p:spPr>
          <a:xfrm>
            <a:off x="5494" y="2477840"/>
            <a:ext cx="38072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Digitale Prototypen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79"/>
          <p:cNvSpPr/>
          <p:nvPr/>
        </p:nvSpPr>
        <p:spPr>
          <a:xfrm>
            <a:off x="4000552" y="2477839"/>
            <a:ext cx="38072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Physische Prototypen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3" name="Google Shape;303;p79"/>
          <p:cNvSpPr/>
          <p:nvPr/>
        </p:nvSpPr>
        <p:spPr>
          <a:xfrm>
            <a:off x="7995610" y="2477839"/>
            <a:ext cx="380727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Service Prototypen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79"/>
          <p:cNvSpPr/>
          <p:nvPr/>
        </p:nvSpPr>
        <p:spPr>
          <a:xfrm>
            <a:off x="1181055" y="3346042"/>
            <a:ext cx="26372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Mock-ups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Interaktive Klick-Dummys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CAD Modelle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5" name="Google Shape;305;p79"/>
          <p:cNvSpPr/>
          <p:nvPr/>
        </p:nvSpPr>
        <p:spPr>
          <a:xfrm>
            <a:off x="5067815" y="3363806"/>
            <a:ext cx="194636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Papier Prototypen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Sketches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3D Druck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6" name="Google Shape;306;p79"/>
          <p:cNvSpPr/>
          <p:nvPr/>
        </p:nvSpPr>
        <p:spPr>
          <a:xfrm>
            <a:off x="8818029" y="3287625"/>
            <a:ext cx="222849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Storyboards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Blueprints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Lego (Serious Play)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7" name="Google Shape;307;p79"/>
          <p:cNvSpPr/>
          <p:nvPr/>
        </p:nvSpPr>
        <p:spPr>
          <a:xfrm>
            <a:off x="1003043" y="3405705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8" name="Google Shape;308;p79"/>
          <p:cNvSpPr/>
          <p:nvPr/>
        </p:nvSpPr>
        <p:spPr>
          <a:xfrm>
            <a:off x="4857310" y="3440937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9" name="Google Shape;309;p79"/>
          <p:cNvSpPr/>
          <p:nvPr/>
        </p:nvSpPr>
        <p:spPr>
          <a:xfrm>
            <a:off x="8540939" y="3453118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79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Welche Prototypen unterscheiden wir?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6" name="Google Shape;3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6"/>
          <p:cNvSpPr/>
          <p:nvPr/>
        </p:nvSpPr>
        <p:spPr>
          <a:xfrm>
            <a:off x="8436429" y="5590477"/>
            <a:ext cx="3262434" cy="99334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67B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6"/>
          <p:cNvSpPr txBox="1"/>
          <p:nvPr/>
        </p:nvSpPr>
        <p:spPr>
          <a:xfrm>
            <a:off x="8621777" y="5659118"/>
            <a:ext cx="2927268" cy="78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1200" b="1" i="0" u="none" strike="noStrike" cap="non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Digitale Prototypen eignen sich vor allem für den Test mit Endkunden, aber auch zur Präsentation bei Vorständen oder Investoren</a:t>
            </a:r>
            <a:endParaRPr sz="1200" b="1" i="0" u="none" strike="noStrike" cap="non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587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100" b="1" i="0" u="none" strike="noStrike" cap="none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p6"/>
          <p:cNvSpPr txBox="1"/>
          <p:nvPr/>
        </p:nvSpPr>
        <p:spPr>
          <a:xfrm>
            <a:off x="11486132" y="5305088"/>
            <a:ext cx="425461" cy="7820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4400" b="1" i="0" u="none" strike="noStrike" cap="none">
                <a:solidFill>
                  <a:srgbClr val="67BD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6" descr="Interaktionen gestalten mit Adobe XD - Publish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6580" y="2004620"/>
            <a:ext cx="5570395" cy="3269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3393" y="2080196"/>
            <a:ext cx="4502961" cy="3193767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Digitale Prototypen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/>
          <p:nvPr/>
        </p:nvSpPr>
        <p:spPr>
          <a:xfrm>
            <a:off x="209550" y="28575"/>
            <a:ext cx="7113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29" name="Google Shape;32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8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8" descr="Marvel Prototyping Limited's Competitors, Revenue, Number of Employees,  Funding, Acquisitions &amp; News - Owler Company Profil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2691" y="3494083"/>
            <a:ext cx="691915" cy="36603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8"/>
          <p:cNvSpPr/>
          <p:nvPr/>
        </p:nvSpPr>
        <p:spPr>
          <a:xfrm>
            <a:off x="5531064" y="3564618"/>
            <a:ext cx="27868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https://marvelapp.com/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8" descr="PROTO.IO – Sitio del Observatorio TIC de la UC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79251" y="2135981"/>
            <a:ext cx="1145355" cy="68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"/>
          <p:cNvSpPr/>
          <p:nvPr/>
        </p:nvSpPr>
        <p:spPr>
          <a:xfrm>
            <a:off x="5531064" y="2323268"/>
            <a:ext cx="18999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https://proto.io/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8"/>
          <p:cNvSpPr/>
          <p:nvPr/>
        </p:nvSpPr>
        <p:spPr>
          <a:xfrm>
            <a:off x="5531064" y="2973072"/>
            <a:ext cx="30495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https://www.invisionapp.com/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8" descr="invision-logo-square | DesignOps Summit DesignOps Summi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61568" y="2631045"/>
            <a:ext cx="863038" cy="863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8" descr="Site header logo d6261a0517035d0c4eefc64d659dc420b5632e8e9303f24f9a58ace9bb9246c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8683" y="4203150"/>
            <a:ext cx="955923" cy="24510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8"/>
          <p:cNvSpPr/>
          <p:nvPr/>
        </p:nvSpPr>
        <p:spPr>
          <a:xfrm>
            <a:off x="5531064" y="4140481"/>
            <a:ext cx="27062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https://www.flinto.com/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8"/>
          <p:cNvSpPr/>
          <p:nvPr/>
        </p:nvSpPr>
        <p:spPr>
          <a:xfrm>
            <a:off x="5531064" y="4787216"/>
            <a:ext cx="35458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https://www.justinmind.com/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8" descr="Justinmind Press Kit"/>
          <p:cNvPicPr preferRelativeResize="0"/>
          <p:nvPr/>
        </p:nvPicPr>
        <p:blipFill rotWithShape="1">
          <a:blip r:embed="rId9">
            <a:alphaModFix/>
          </a:blip>
          <a:srcRect r="20371"/>
          <a:stretch/>
        </p:blipFill>
        <p:spPr>
          <a:xfrm>
            <a:off x="4268423" y="4532379"/>
            <a:ext cx="783891" cy="679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30295" y="5434900"/>
            <a:ext cx="1032697" cy="359518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8"/>
          <p:cNvSpPr/>
          <p:nvPr/>
        </p:nvSpPr>
        <p:spPr>
          <a:xfrm>
            <a:off x="5531064" y="5460770"/>
            <a:ext cx="366569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https://developer.android.com/studio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8"/>
          <p:cNvSpPr txBox="1"/>
          <p:nvPr/>
        </p:nvSpPr>
        <p:spPr>
          <a:xfrm>
            <a:off x="140729" y="996765"/>
            <a:ext cx="11360800" cy="443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Digitale Prototypen - Softwares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/>
          <p:nvPr/>
        </p:nvSpPr>
        <p:spPr>
          <a:xfrm>
            <a:off x="209550" y="28575"/>
            <a:ext cx="7113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9" name="Google Shape;34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1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1" descr="Prototyping | Design thinking, Service design, Desig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10328" y="2260893"/>
            <a:ext cx="4036877" cy="301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1" descr="Design Thinking for Mobility in Ann Arbo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1450" y="2211082"/>
            <a:ext cx="3967849" cy="306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1" descr="What Makes Service Prototyping Different? | by Jon Barnett | Medium"/>
          <p:cNvPicPr preferRelativeResize="0"/>
          <p:nvPr/>
        </p:nvPicPr>
        <p:blipFill rotWithShape="1">
          <a:blip r:embed="rId7">
            <a:alphaModFix/>
          </a:blip>
          <a:srcRect l="11066"/>
          <a:stretch/>
        </p:blipFill>
        <p:spPr>
          <a:xfrm>
            <a:off x="3826549" y="2260893"/>
            <a:ext cx="4544901" cy="3015198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1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Service Prototypen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"/>
          <p:cNvSpPr/>
          <p:nvPr/>
        </p:nvSpPr>
        <p:spPr>
          <a:xfrm>
            <a:off x="144532" y="100797"/>
            <a:ext cx="81119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4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8" name="Google Shape;88;p40" descr="Das Bundesministerium für Bildung und Forschung - tanja-hoermanns Webseite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40"/>
          <p:cNvGraphicFramePr/>
          <p:nvPr/>
        </p:nvGraphicFramePr>
        <p:xfrm>
          <a:off x="857314" y="184089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{A17E0857-DA9B-41FC-92E5-36EE5CD761A7}</a:tableStyleId>
              </a:tblPr>
              <a:tblGrid>
                <a:gridCol w="50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</a:t>
                      </a:r>
                      <a:endParaRPr sz="2400" b="1" u="none" strike="noStrike" cap="non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Recap Problem-Solution-Fit</a:t>
                      </a:r>
                      <a:endParaRPr sz="2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2. </a:t>
                      </a:r>
                      <a:endParaRPr sz="2400" b="1" u="none" strike="noStrike" cap="non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Einführung Prototyping</a:t>
                      </a:r>
                      <a:endParaRPr sz="2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3.</a:t>
                      </a:r>
                      <a:endParaRPr sz="2400" b="1" u="none" strike="noStrike" cap="non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Inhalte und Ziele der Phase</a:t>
                      </a:r>
                      <a:endParaRPr sz="2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b="1" u="none" strike="noStrike" cap="none">
                          <a:solidFill>
                            <a:schemeClr val="accent6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4. </a:t>
                      </a:r>
                      <a:endParaRPr sz="2400" b="1" u="none" strike="noStrike" cap="none">
                        <a:solidFill>
                          <a:schemeClr val="accent6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de-DE" sz="24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Fragen und Anregungen</a:t>
                      </a:r>
                      <a:endParaRPr sz="2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1" name="Google Shape;91;p40" descr="black Android smartphone and pink case"/>
          <p:cNvPicPr preferRelativeResize="0"/>
          <p:nvPr/>
        </p:nvPicPr>
        <p:blipFill rotWithShape="1">
          <a:blip r:embed="rId5">
            <a:alphaModFix/>
          </a:blip>
          <a:srcRect l="15225" r="22232"/>
          <a:stretch/>
        </p:blipFill>
        <p:spPr>
          <a:xfrm>
            <a:off x="6336726" y="-69819"/>
            <a:ext cx="5855274" cy="692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8"/>
          <p:cNvSpPr/>
          <p:nvPr/>
        </p:nvSpPr>
        <p:spPr>
          <a:xfrm>
            <a:off x="209550" y="28575"/>
            <a:ext cx="7113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0" name="Google Shape;36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8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Service Prototypen – Softwares &amp; Tools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3" name="Google Shape;363;p18" descr="VideoScri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86604" y="2454329"/>
            <a:ext cx="1553194" cy="29954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8"/>
          <p:cNvSpPr/>
          <p:nvPr/>
        </p:nvSpPr>
        <p:spPr>
          <a:xfrm>
            <a:off x="5541950" y="2454329"/>
            <a:ext cx="28727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https://www.videoscribe.co/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18" descr="Best Presentation Software - Powtoon PowerPoint Alternativ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159" y="3269965"/>
            <a:ext cx="1612639" cy="35574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/>
          <p:nvPr/>
        </p:nvSpPr>
        <p:spPr>
          <a:xfrm>
            <a:off x="5541950" y="3269965"/>
            <a:ext cx="287270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https://www.powtoon.com/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18" descr="LEGO® SERIOUS PLAY® — Change Builders by Synerg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27159" y="4016991"/>
            <a:ext cx="2292062" cy="50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9"/>
          <p:cNvSpPr/>
          <p:nvPr/>
        </p:nvSpPr>
        <p:spPr>
          <a:xfrm>
            <a:off x="209550" y="28575"/>
            <a:ext cx="7113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73" name="Google Shape;3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9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6330" y="4681431"/>
            <a:ext cx="3496477" cy="1963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77375" y="1605383"/>
            <a:ext cx="3121268" cy="1563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59593" y="1236665"/>
            <a:ext cx="3347949" cy="161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33792" y="1043162"/>
            <a:ext cx="1907931" cy="3815862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9"/>
          <p:cNvSpPr/>
          <p:nvPr/>
        </p:nvSpPr>
        <p:spPr>
          <a:xfrm>
            <a:off x="5390573" y="1940901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0" name="Google Shape;380;p9"/>
          <p:cNvSpPr/>
          <p:nvPr/>
        </p:nvSpPr>
        <p:spPr>
          <a:xfrm>
            <a:off x="9185898" y="1912244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1" name="Google Shape;381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6894" y="3794123"/>
            <a:ext cx="1873890" cy="184092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9"/>
          <p:cNvSpPr/>
          <p:nvPr/>
        </p:nvSpPr>
        <p:spPr>
          <a:xfrm>
            <a:off x="2248804" y="4859024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3" name="Google Shape;383;p9"/>
          <p:cNvSpPr/>
          <p:nvPr/>
        </p:nvSpPr>
        <p:spPr>
          <a:xfrm>
            <a:off x="6214688" y="5436858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4" name="Google Shape;38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566309" y="4612785"/>
            <a:ext cx="2220205" cy="219602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Physische Prototypen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"/>
          <p:cNvSpPr/>
          <p:nvPr/>
        </p:nvSpPr>
        <p:spPr>
          <a:xfrm>
            <a:off x="209550" y="28575"/>
            <a:ext cx="7113568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1" name="Google Shape;3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0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0" descr="Treatstock on Twitter: &quot;We are now a proud printing partner of @tinkercad .  Tinker with your favorite designs and get them 3D printed on @Treatstock  #Tinkercad #Treatstock #3DPrinting #Autodesk… https://t.co/1gTlIfCnuH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6334" y="2199767"/>
            <a:ext cx="1339662" cy="59838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0"/>
          <p:cNvSpPr/>
          <p:nvPr/>
        </p:nvSpPr>
        <p:spPr>
          <a:xfrm>
            <a:off x="5577246" y="2345070"/>
            <a:ext cx="271741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https://www.tinkercad.com/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10" descr="fusion logo - Fusion 360 Blog"/>
          <p:cNvPicPr preferRelativeResize="0"/>
          <p:nvPr/>
        </p:nvPicPr>
        <p:blipFill rotWithShape="1">
          <a:blip r:embed="rId6">
            <a:alphaModFix/>
          </a:blip>
          <a:srcRect l="23326" r="19138"/>
          <a:stretch/>
        </p:blipFill>
        <p:spPr>
          <a:xfrm>
            <a:off x="3766334" y="2943452"/>
            <a:ext cx="1469712" cy="531604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0"/>
          <p:cNvSpPr/>
          <p:nvPr/>
        </p:nvSpPr>
        <p:spPr>
          <a:xfrm>
            <a:off x="5577246" y="3321167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https://www.autodesk.de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7" name="Google Shape;397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73851" y="3475056"/>
            <a:ext cx="1507106" cy="49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73851" y="4133791"/>
            <a:ext cx="692226" cy="67649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0"/>
          <p:cNvSpPr/>
          <p:nvPr/>
        </p:nvSpPr>
        <p:spPr>
          <a:xfrm>
            <a:off x="4261331" y="4210448"/>
            <a:ext cx="138333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Ultimaker</a:t>
            </a:r>
            <a:r>
              <a:rPr lang="de-DE" sz="14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Cura</a:t>
            </a:r>
            <a:endParaRPr sz="14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10"/>
          <p:cNvSpPr/>
          <p:nvPr/>
        </p:nvSpPr>
        <p:spPr>
          <a:xfrm>
            <a:off x="5577246" y="4297230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https://ultimaker.com/de/software/ultimaker-cura</a:t>
            </a:r>
            <a:endParaRPr sz="14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10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Digitale Prototypen - Softwares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84"/>
          <p:cNvSpPr/>
          <p:nvPr/>
        </p:nvSpPr>
        <p:spPr>
          <a:xfrm>
            <a:off x="0" y="0"/>
            <a:ext cx="6241312" cy="9037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84"/>
          <p:cNvSpPr/>
          <p:nvPr/>
        </p:nvSpPr>
        <p:spPr>
          <a:xfrm>
            <a:off x="5562845" y="-98592"/>
            <a:ext cx="6629155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84"/>
          <p:cNvSpPr/>
          <p:nvPr/>
        </p:nvSpPr>
        <p:spPr>
          <a:xfrm>
            <a:off x="5771498" y="3372741"/>
            <a:ext cx="621184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Die einzelnen Schritte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 den kommenden Wochen</a:t>
            </a:r>
            <a:endParaRPr sz="32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(14.12.20-01.02.21)</a:t>
            </a: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9" name="Google Shape;409;p84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6542572" y="749227"/>
            <a:ext cx="4851069" cy="240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84" descr="How to run a Crazy eights workshop. | by Hana Stevenson | Prototypr"/>
          <p:cNvPicPr preferRelativeResize="0"/>
          <p:nvPr/>
        </p:nvPicPr>
        <p:blipFill rotWithShape="1">
          <a:blip r:embed="rId4">
            <a:alphaModFix/>
          </a:blip>
          <a:srcRect l="5190" r="48966"/>
          <a:stretch/>
        </p:blipFill>
        <p:spPr>
          <a:xfrm>
            <a:off x="0" y="-80608"/>
            <a:ext cx="5654040" cy="693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85" descr="analyse - Kostenlose computer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85"/>
          <p:cNvSpPr/>
          <p:nvPr/>
        </p:nvSpPr>
        <p:spPr>
          <a:xfrm>
            <a:off x="307975" y="111452"/>
            <a:ext cx="68271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Inhalte und Ziele</a:t>
            </a:r>
            <a:endParaRPr sz="4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7" name="Google Shape;417;p85"/>
          <p:cNvSpPr/>
          <p:nvPr/>
        </p:nvSpPr>
        <p:spPr>
          <a:xfrm>
            <a:off x="614759" y="2596792"/>
            <a:ext cx="2638241" cy="1819322"/>
          </a:xfrm>
          <a:prstGeom prst="rect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your Prototype!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85"/>
          <p:cNvSpPr/>
          <p:nvPr/>
        </p:nvSpPr>
        <p:spPr>
          <a:xfrm>
            <a:off x="3878383" y="2621360"/>
            <a:ext cx="2630002" cy="1819322"/>
          </a:xfrm>
          <a:prstGeom prst="rect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your Prototype!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85"/>
          <p:cNvSpPr/>
          <p:nvPr/>
        </p:nvSpPr>
        <p:spPr>
          <a:xfrm>
            <a:off x="7056217" y="2619027"/>
            <a:ext cx="2800455" cy="1797087"/>
          </a:xfrm>
          <a:prstGeom prst="rect">
            <a:avLst/>
          </a:prstGeom>
          <a:solidFill>
            <a:srgbClr val="67B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your</a:t>
            </a:r>
            <a:b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de-DE"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Prototype!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85"/>
          <p:cNvSpPr/>
          <p:nvPr/>
        </p:nvSpPr>
        <p:spPr>
          <a:xfrm>
            <a:off x="155575" y="2200664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85"/>
          <p:cNvSpPr/>
          <p:nvPr/>
        </p:nvSpPr>
        <p:spPr>
          <a:xfrm>
            <a:off x="3478492" y="2198329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85"/>
          <p:cNvSpPr/>
          <p:nvPr/>
        </p:nvSpPr>
        <p:spPr>
          <a:xfrm>
            <a:off x="6681885" y="2198329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85"/>
          <p:cNvSpPr/>
          <p:nvPr/>
        </p:nvSpPr>
        <p:spPr>
          <a:xfrm>
            <a:off x="3427793" y="3339999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85"/>
          <p:cNvSpPr/>
          <p:nvPr/>
        </p:nvSpPr>
        <p:spPr>
          <a:xfrm>
            <a:off x="6672919" y="3339999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5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85"/>
          <p:cNvSpPr txBox="1"/>
          <p:nvPr/>
        </p:nvSpPr>
        <p:spPr>
          <a:xfrm>
            <a:off x="140729" y="9967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Die nächsten Schritte der Teams</a:t>
            </a:r>
            <a:endParaRPr sz="1800" b="1" i="0" u="none" strike="noStrike" cap="none">
              <a:solidFill>
                <a:srgbClr val="5EB13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86" descr="analyse - Kostenlose computer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86"/>
          <p:cNvSpPr/>
          <p:nvPr/>
        </p:nvSpPr>
        <p:spPr>
          <a:xfrm>
            <a:off x="307975" y="111452"/>
            <a:ext cx="68271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Inhalte und Ziele</a:t>
            </a:r>
            <a:endParaRPr sz="4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4" name="Google Shape;434;p86"/>
          <p:cNvSpPr/>
          <p:nvPr/>
        </p:nvSpPr>
        <p:spPr>
          <a:xfrm>
            <a:off x="966171" y="2313291"/>
            <a:ext cx="11272323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Auf Basis der Smoke-Tests könnt ihr euer Nutzenversprechen und die Anforderungen eurer potentiellen Kunden schärfen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Welches Verfahren und welches Material soll genutzt werden?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Wie soll euer Prototyp aussehen? Funktion, finales Design &amp; Spezifikationen?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86"/>
          <p:cNvSpPr/>
          <p:nvPr/>
        </p:nvSpPr>
        <p:spPr>
          <a:xfrm>
            <a:off x="879461" y="1206448"/>
            <a:ext cx="5711294" cy="338554"/>
          </a:xfrm>
          <a:prstGeom prst="rect">
            <a:avLst/>
          </a:prstGeom>
          <a:solidFill>
            <a:srgbClr val="5EB130"/>
          </a:solidFill>
          <a:ln w="12700" cap="flat" cmpd="sng">
            <a:solidFill>
              <a:srgbClr val="5EB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your Prototype!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86"/>
          <p:cNvSpPr/>
          <p:nvPr/>
        </p:nvSpPr>
        <p:spPr>
          <a:xfrm>
            <a:off x="460375" y="1058047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7" name="Google Shape;437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86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86"/>
          <p:cNvSpPr/>
          <p:nvPr/>
        </p:nvSpPr>
        <p:spPr>
          <a:xfrm>
            <a:off x="649102" y="237628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86"/>
          <p:cNvSpPr/>
          <p:nvPr/>
        </p:nvSpPr>
        <p:spPr>
          <a:xfrm>
            <a:off x="649102" y="350275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86"/>
          <p:cNvSpPr/>
          <p:nvPr/>
        </p:nvSpPr>
        <p:spPr>
          <a:xfrm>
            <a:off x="649102" y="4375706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p86" descr="Grafik-designer | Kostenlos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56028" y="1025196"/>
            <a:ext cx="724906" cy="724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7" descr="analyse - Kostenlose computer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87"/>
          <p:cNvSpPr/>
          <p:nvPr/>
        </p:nvSpPr>
        <p:spPr>
          <a:xfrm>
            <a:off x="307975" y="111452"/>
            <a:ext cx="68271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Inhalte und Ziele</a:t>
            </a:r>
            <a:endParaRPr sz="4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9" name="Google Shape;449;p87"/>
          <p:cNvSpPr/>
          <p:nvPr/>
        </p:nvSpPr>
        <p:spPr>
          <a:xfrm>
            <a:off x="1114920" y="2102389"/>
            <a:ext cx="1127232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Beachte, dass bei einem Prototypen nicht der ganzen Funktionsumfang abgebildet wird - Überlegt euch, welche deine </a:t>
            </a:r>
            <a:r>
              <a:rPr lang="de-DE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Kernfragen</a:t>
            </a: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sind, die du mit einem späteren Nutzertest klären möchtest.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Was ist die </a:t>
            </a:r>
            <a:r>
              <a:rPr lang="de-DE"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Kerninteraktion</a:t>
            </a: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deines Produktes? Welcher Logik folgt sie?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Wir unterstützen euch bei eurem ersten Prototypen – egal ob Software oder Hardware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87"/>
          <p:cNvSpPr/>
          <p:nvPr/>
        </p:nvSpPr>
        <p:spPr>
          <a:xfrm>
            <a:off x="879461" y="1206448"/>
            <a:ext cx="5711294" cy="338554"/>
          </a:xfrm>
          <a:prstGeom prst="rect">
            <a:avLst/>
          </a:prstGeom>
          <a:solidFill>
            <a:srgbClr val="5EB130"/>
          </a:solidFill>
          <a:ln w="12700" cap="flat" cmpd="sng">
            <a:solidFill>
              <a:srgbClr val="5EB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Build your Prototype!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87"/>
          <p:cNvSpPr/>
          <p:nvPr/>
        </p:nvSpPr>
        <p:spPr>
          <a:xfrm>
            <a:off x="460375" y="1058047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87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87"/>
          <p:cNvSpPr/>
          <p:nvPr/>
        </p:nvSpPr>
        <p:spPr>
          <a:xfrm>
            <a:off x="649102" y="237628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87"/>
          <p:cNvSpPr/>
          <p:nvPr/>
        </p:nvSpPr>
        <p:spPr>
          <a:xfrm>
            <a:off x="649102" y="350275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7"/>
          <p:cNvSpPr/>
          <p:nvPr/>
        </p:nvSpPr>
        <p:spPr>
          <a:xfrm>
            <a:off x="649102" y="4375706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7" name="Google Shape;457;p87" descr="Tools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08436" y="1058047"/>
            <a:ext cx="667690" cy="667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8" descr="analyse - Kostenlose computer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88"/>
          <p:cNvSpPr/>
          <p:nvPr/>
        </p:nvSpPr>
        <p:spPr>
          <a:xfrm>
            <a:off x="307975" y="111452"/>
            <a:ext cx="68271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Inhalte und Ziele</a:t>
            </a:r>
            <a:endParaRPr sz="4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4" name="Google Shape;464;p88"/>
          <p:cNvSpPr/>
          <p:nvPr/>
        </p:nvSpPr>
        <p:spPr>
          <a:xfrm>
            <a:off x="1114920" y="2416823"/>
            <a:ext cx="1127232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Der Prototyp wird in der Interaktion mit den Usern getestet (Early Evangelist)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Feedback wird dokumentiert, reflektiert und Maßnahmen abgeleitet</a:t>
            </a: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/>
            </a:r>
            <a:b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Strukturierte Iterationen und kontinuierliche Verbesserungen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5" name="Google Shape;465;p88"/>
          <p:cNvSpPr/>
          <p:nvPr/>
        </p:nvSpPr>
        <p:spPr>
          <a:xfrm>
            <a:off x="879461" y="1206448"/>
            <a:ext cx="5711294" cy="338554"/>
          </a:xfrm>
          <a:prstGeom prst="rect">
            <a:avLst/>
          </a:prstGeom>
          <a:solidFill>
            <a:srgbClr val="5EB130"/>
          </a:solidFill>
          <a:ln w="12700" cap="flat" cmpd="sng">
            <a:solidFill>
              <a:srgbClr val="5EB1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0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your Prototype!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88"/>
          <p:cNvSpPr/>
          <p:nvPr/>
        </p:nvSpPr>
        <p:spPr>
          <a:xfrm>
            <a:off x="460375" y="1058047"/>
            <a:ext cx="654545" cy="6545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88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8"/>
          <p:cNvSpPr/>
          <p:nvPr/>
        </p:nvSpPr>
        <p:spPr>
          <a:xfrm>
            <a:off x="649102" y="237628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88"/>
          <p:cNvSpPr/>
          <p:nvPr/>
        </p:nvSpPr>
        <p:spPr>
          <a:xfrm>
            <a:off x="649102" y="3274152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88"/>
          <p:cNvSpPr/>
          <p:nvPr/>
        </p:nvSpPr>
        <p:spPr>
          <a:xfrm>
            <a:off x="649102" y="4147106"/>
            <a:ext cx="277090" cy="452581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2" name="Google Shape;472;p88" descr="Suche nach problem | Kostenlos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6461" y="987687"/>
            <a:ext cx="724905" cy="724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 descr="analyse - Kostenlose computer Icon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307975" y="111452"/>
            <a:ext cx="682711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Inhalte und Ziele</a:t>
            </a:r>
            <a:endParaRPr sz="4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98" name="Google Shape;49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9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19"/>
          <p:cNvSpPr/>
          <p:nvPr/>
        </p:nvSpPr>
        <p:spPr>
          <a:xfrm>
            <a:off x="2270627" y="2002762"/>
            <a:ext cx="11160984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					         “</a:t>
            </a:r>
            <a:endParaRPr sz="6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9"/>
          <p:cNvSpPr txBox="1"/>
          <p:nvPr/>
        </p:nvSpPr>
        <p:spPr>
          <a:xfrm>
            <a:off x="2875192" y="2794597"/>
            <a:ext cx="6076127" cy="14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Fail early to succeed sooner</a:t>
            </a:r>
            <a:endParaRPr sz="32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2" name="Google Shape;502;p19"/>
          <p:cNvSpPr txBox="1"/>
          <p:nvPr/>
        </p:nvSpPr>
        <p:spPr>
          <a:xfrm>
            <a:off x="703731" y="3662632"/>
            <a:ext cx="10344549" cy="14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Tim </a:t>
            </a:r>
            <a:r>
              <a:rPr lang="de-DE" sz="1600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Brown</a:t>
            </a:r>
            <a:endParaRPr sz="1600" b="0" i="0" u="none" strike="noStrike" cap="non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508" name="Google Shape;508;p9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09" name="Google Shape;509;p90"/>
          <p:cNvSpPr/>
          <p:nvPr/>
        </p:nvSpPr>
        <p:spPr>
          <a:xfrm>
            <a:off x="0" y="-98592"/>
            <a:ext cx="12192000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90"/>
          <p:cNvSpPr/>
          <p:nvPr/>
        </p:nvSpPr>
        <p:spPr>
          <a:xfrm>
            <a:off x="1750435" y="2584077"/>
            <a:ext cx="826797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8000" b="1" i="0" u="none" strike="noStrike" cap="none" dirty="0" smtClean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Viel Erfolg</a:t>
            </a:r>
            <a:endParaRPr sz="4800" b="1" i="0" u="none" strike="noStrike" cap="none" dirty="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11" name="Google Shape;511;p90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9686283" y="74311"/>
            <a:ext cx="2263059" cy="112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9"/>
          <p:cNvSpPr/>
          <p:nvPr/>
        </p:nvSpPr>
        <p:spPr>
          <a:xfrm>
            <a:off x="144532" y="100797"/>
            <a:ext cx="81119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Recap Problem-Solution-Fit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7" name="Google Shape;97;p59"/>
          <p:cNvCxnSpPr/>
          <p:nvPr/>
        </p:nvCxnSpPr>
        <p:spPr>
          <a:xfrm>
            <a:off x="2908632" y="1305454"/>
            <a:ext cx="300" cy="1055400"/>
          </a:xfrm>
          <a:prstGeom prst="straightConnector1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59"/>
          <p:cNvSpPr txBox="1"/>
          <p:nvPr/>
        </p:nvSpPr>
        <p:spPr>
          <a:xfrm rot="-3081855">
            <a:off x="1993279" y="2179791"/>
            <a:ext cx="2120387" cy="72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None/>
            </a:pPr>
            <a:r>
              <a:rPr lang="de-DE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ökologische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alibri"/>
              <a:buNone/>
            </a:pPr>
            <a:r>
              <a:rPr lang="de-DE" sz="19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Nachhaltigkeit</a:t>
            </a:r>
            <a:endParaRPr sz="19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9"/>
          <p:cNvSpPr txBox="1"/>
          <p:nvPr/>
        </p:nvSpPr>
        <p:spPr>
          <a:xfrm>
            <a:off x="2063146" y="1320459"/>
            <a:ext cx="2335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Customer-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Problem-Fit</a:t>
            </a:r>
            <a:endParaRPr sz="1800" b="0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0" name="Google Shape;100;p59"/>
          <p:cNvCxnSpPr/>
          <p:nvPr/>
        </p:nvCxnSpPr>
        <p:spPr>
          <a:xfrm flipH="1">
            <a:off x="3551548" y="3800856"/>
            <a:ext cx="9000" cy="814500"/>
          </a:xfrm>
          <a:prstGeom prst="straightConnector1">
            <a:avLst/>
          </a:prstGeom>
          <a:noFill/>
          <a:ln w="28575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59"/>
          <p:cNvCxnSpPr/>
          <p:nvPr/>
        </p:nvCxnSpPr>
        <p:spPr>
          <a:xfrm>
            <a:off x="1650037" y="1987304"/>
            <a:ext cx="2" cy="1038221"/>
          </a:xfrm>
          <a:prstGeom prst="straightConnector1">
            <a:avLst/>
          </a:prstGeom>
          <a:noFill/>
          <a:ln w="28575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59"/>
          <p:cNvSpPr/>
          <p:nvPr/>
        </p:nvSpPr>
        <p:spPr>
          <a:xfrm>
            <a:off x="1277785" y="1293381"/>
            <a:ext cx="715617" cy="705678"/>
          </a:xfrm>
          <a:prstGeom prst="ellipse">
            <a:avLst/>
          </a:prstGeom>
          <a:solidFill>
            <a:srgbClr val="E1EFD8"/>
          </a:solidFill>
          <a:ln w="38100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9"/>
          <p:cNvSpPr txBox="1"/>
          <p:nvPr/>
        </p:nvSpPr>
        <p:spPr>
          <a:xfrm>
            <a:off x="3968685" y="4686983"/>
            <a:ext cx="2335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Problem-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Solution-Fit</a:t>
            </a:r>
            <a:endParaRPr sz="1800" b="0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4" name="Google Shape;104;p59"/>
          <p:cNvCxnSpPr/>
          <p:nvPr/>
        </p:nvCxnSpPr>
        <p:spPr>
          <a:xfrm>
            <a:off x="6708130" y="3800856"/>
            <a:ext cx="0" cy="81000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105;p59"/>
          <p:cNvSpPr/>
          <p:nvPr/>
        </p:nvSpPr>
        <p:spPr>
          <a:xfrm>
            <a:off x="6351364" y="4628686"/>
            <a:ext cx="715617" cy="705678"/>
          </a:xfrm>
          <a:prstGeom prst="ellipse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9"/>
          <p:cNvSpPr txBox="1"/>
          <p:nvPr/>
        </p:nvSpPr>
        <p:spPr>
          <a:xfrm>
            <a:off x="7088680" y="4808290"/>
            <a:ext cx="2335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Businessplan</a:t>
            </a:r>
            <a:endParaRPr sz="1800" b="0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07" name="Google Shape;107;p59"/>
          <p:cNvCxnSpPr/>
          <p:nvPr/>
        </p:nvCxnSpPr>
        <p:spPr>
          <a:xfrm>
            <a:off x="8403066" y="2018860"/>
            <a:ext cx="2" cy="1038221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59"/>
          <p:cNvSpPr/>
          <p:nvPr/>
        </p:nvSpPr>
        <p:spPr>
          <a:xfrm>
            <a:off x="8059702" y="1313182"/>
            <a:ext cx="715617" cy="705678"/>
          </a:xfrm>
          <a:prstGeom prst="ellipse">
            <a:avLst/>
          </a:prstGeom>
          <a:noFill/>
          <a:ln w="381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59"/>
          <p:cNvSpPr txBox="1"/>
          <p:nvPr/>
        </p:nvSpPr>
        <p:spPr>
          <a:xfrm>
            <a:off x="8838305" y="1340973"/>
            <a:ext cx="2335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1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Demo Day/</a:t>
            </a:r>
            <a:br>
              <a:rPr lang="de-DE" sz="1800" b="1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de-DE" sz="1800" b="1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Pitch</a:t>
            </a:r>
            <a:endParaRPr sz="1800" b="1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" name="Google Shape;110;p59"/>
          <p:cNvCxnSpPr/>
          <p:nvPr/>
        </p:nvCxnSpPr>
        <p:spPr>
          <a:xfrm>
            <a:off x="4640522" y="2026569"/>
            <a:ext cx="2" cy="1038221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59"/>
          <p:cNvSpPr/>
          <p:nvPr/>
        </p:nvSpPr>
        <p:spPr>
          <a:xfrm>
            <a:off x="4202617" y="1153907"/>
            <a:ext cx="892385" cy="879991"/>
          </a:xfrm>
          <a:prstGeom prst="ellipse">
            <a:avLst/>
          </a:prstGeom>
          <a:noFill/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9"/>
          <p:cNvSpPr txBox="1"/>
          <p:nvPr/>
        </p:nvSpPr>
        <p:spPr>
          <a:xfrm>
            <a:off x="5146745" y="1396148"/>
            <a:ext cx="20477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2400" b="0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Prototyping</a:t>
            </a:r>
            <a:endParaRPr sz="2400" b="0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3" name="Google Shape;113;p59"/>
          <p:cNvCxnSpPr/>
          <p:nvPr/>
        </p:nvCxnSpPr>
        <p:spPr>
          <a:xfrm>
            <a:off x="604893" y="3814519"/>
            <a:ext cx="6000" cy="825600"/>
          </a:xfrm>
          <a:prstGeom prst="straightConnector1">
            <a:avLst/>
          </a:prstGeom>
          <a:noFill/>
          <a:ln w="28575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59"/>
          <p:cNvSpPr txBox="1"/>
          <p:nvPr/>
        </p:nvSpPr>
        <p:spPr>
          <a:xfrm>
            <a:off x="1063534" y="4769733"/>
            <a:ext cx="2335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51A"/>
              </a:buClr>
              <a:buSzPts val="1800"/>
              <a:buFont typeface="Poppins"/>
              <a:buNone/>
            </a:pPr>
            <a:r>
              <a:rPr lang="de-DE" sz="1800" b="1" i="0" u="none" strike="noStrike" cap="none">
                <a:solidFill>
                  <a:srgbClr val="11151A"/>
                </a:solidFill>
                <a:latin typeface="Poppins"/>
                <a:ea typeface="Poppins"/>
                <a:cs typeface="Poppins"/>
                <a:sym typeface="Poppins"/>
              </a:rPr>
              <a:t>Kickoff</a:t>
            </a:r>
            <a:endParaRPr sz="1800" b="1" i="0" u="none" strike="noStrike" cap="none">
              <a:solidFill>
                <a:srgbClr val="11151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5" name="Google Shape;115;p59"/>
          <p:cNvSpPr/>
          <p:nvPr/>
        </p:nvSpPr>
        <p:spPr>
          <a:xfrm>
            <a:off x="266053" y="4633177"/>
            <a:ext cx="715617" cy="705678"/>
          </a:xfrm>
          <a:prstGeom prst="ellipse">
            <a:avLst/>
          </a:prstGeom>
          <a:solidFill>
            <a:srgbClr val="E1EFD8"/>
          </a:solidFill>
          <a:ln w="38100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59"/>
          <p:cNvGrpSpPr/>
          <p:nvPr/>
        </p:nvGrpSpPr>
        <p:grpSpPr>
          <a:xfrm>
            <a:off x="434606" y="4822554"/>
            <a:ext cx="340807" cy="340807"/>
            <a:chOff x="-13528775" y="2507400"/>
            <a:chExt cx="352875" cy="352875"/>
          </a:xfrm>
        </p:grpSpPr>
        <p:sp>
          <p:nvSpPr>
            <p:cNvPr id="117" name="Google Shape;117;p59"/>
            <p:cNvSpPr/>
            <p:nvPr/>
          </p:nvSpPr>
          <p:spPr>
            <a:xfrm>
              <a:off x="-13528775" y="2507400"/>
              <a:ext cx="352875" cy="352875"/>
            </a:xfrm>
            <a:custGeom>
              <a:avLst/>
              <a:gdLst/>
              <a:ahLst/>
              <a:cxnLst/>
              <a:rect l="l" t="t" r="r" b="b"/>
              <a:pathLst>
                <a:path w="14115" h="14115" extrusionOk="0">
                  <a:moveTo>
                    <a:pt x="6018" y="851"/>
                  </a:moveTo>
                  <a:lnTo>
                    <a:pt x="7121" y="2489"/>
                  </a:lnTo>
                  <a:lnTo>
                    <a:pt x="5640" y="2489"/>
                  </a:lnTo>
                  <a:lnTo>
                    <a:pt x="4538" y="851"/>
                  </a:lnTo>
                  <a:close/>
                  <a:moveTo>
                    <a:pt x="8507" y="851"/>
                  </a:moveTo>
                  <a:lnTo>
                    <a:pt x="9610" y="2489"/>
                  </a:lnTo>
                  <a:lnTo>
                    <a:pt x="8129" y="2489"/>
                  </a:lnTo>
                  <a:lnTo>
                    <a:pt x="7026" y="851"/>
                  </a:lnTo>
                  <a:close/>
                  <a:moveTo>
                    <a:pt x="10996" y="851"/>
                  </a:moveTo>
                  <a:lnTo>
                    <a:pt x="12099" y="2489"/>
                  </a:lnTo>
                  <a:lnTo>
                    <a:pt x="10586" y="2489"/>
                  </a:lnTo>
                  <a:lnTo>
                    <a:pt x="9484" y="851"/>
                  </a:lnTo>
                  <a:close/>
                  <a:moveTo>
                    <a:pt x="12855" y="851"/>
                  </a:moveTo>
                  <a:cubicBezTo>
                    <a:pt x="13075" y="851"/>
                    <a:pt x="13264" y="1040"/>
                    <a:pt x="13264" y="1260"/>
                  </a:cubicBezTo>
                  <a:lnTo>
                    <a:pt x="13264" y="2489"/>
                  </a:lnTo>
                  <a:lnTo>
                    <a:pt x="13075" y="2489"/>
                  </a:lnTo>
                  <a:lnTo>
                    <a:pt x="11973" y="851"/>
                  </a:lnTo>
                  <a:close/>
                  <a:moveTo>
                    <a:pt x="7121" y="3308"/>
                  </a:moveTo>
                  <a:lnTo>
                    <a:pt x="6018" y="4978"/>
                  </a:lnTo>
                  <a:lnTo>
                    <a:pt x="4538" y="4978"/>
                  </a:lnTo>
                  <a:lnTo>
                    <a:pt x="5640" y="3308"/>
                  </a:lnTo>
                  <a:close/>
                  <a:moveTo>
                    <a:pt x="9610" y="3308"/>
                  </a:moveTo>
                  <a:lnTo>
                    <a:pt x="8507" y="4978"/>
                  </a:lnTo>
                  <a:lnTo>
                    <a:pt x="7026" y="4978"/>
                  </a:lnTo>
                  <a:lnTo>
                    <a:pt x="8129" y="3308"/>
                  </a:lnTo>
                  <a:close/>
                  <a:moveTo>
                    <a:pt x="12099" y="3308"/>
                  </a:moveTo>
                  <a:lnTo>
                    <a:pt x="10996" y="4978"/>
                  </a:lnTo>
                  <a:lnTo>
                    <a:pt x="9484" y="4978"/>
                  </a:lnTo>
                  <a:lnTo>
                    <a:pt x="10586" y="3308"/>
                  </a:lnTo>
                  <a:close/>
                  <a:moveTo>
                    <a:pt x="13264" y="3308"/>
                  </a:moveTo>
                  <a:lnTo>
                    <a:pt x="13264" y="4978"/>
                  </a:lnTo>
                  <a:lnTo>
                    <a:pt x="11973" y="4978"/>
                  </a:lnTo>
                  <a:lnTo>
                    <a:pt x="13075" y="3308"/>
                  </a:lnTo>
                  <a:close/>
                  <a:moveTo>
                    <a:pt x="3561" y="851"/>
                  </a:moveTo>
                  <a:lnTo>
                    <a:pt x="4916" y="2930"/>
                  </a:lnTo>
                  <a:lnTo>
                    <a:pt x="3561" y="5009"/>
                  </a:lnTo>
                  <a:lnTo>
                    <a:pt x="820" y="5009"/>
                  </a:lnTo>
                  <a:lnTo>
                    <a:pt x="820" y="1323"/>
                  </a:lnTo>
                  <a:cubicBezTo>
                    <a:pt x="788" y="1040"/>
                    <a:pt x="977" y="851"/>
                    <a:pt x="1230" y="851"/>
                  </a:cubicBezTo>
                  <a:close/>
                  <a:moveTo>
                    <a:pt x="13264" y="5797"/>
                  </a:moveTo>
                  <a:lnTo>
                    <a:pt x="13264" y="12886"/>
                  </a:lnTo>
                  <a:cubicBezTo>
                    <a:pt x="13264" y="13138"/>
                    <a:pt x="13075" y="13327"/>
                    <a:pt x="12855" y="13327"/>
                  </a:cubicBezTo>
                  <a:lnTo>
                    <a:pt x="1230" y="13327"/>
                  </a:lnTo>
                  <a:cubicBezTo>
                    <a:pt x="1009" y="13327"/>
                    <a:pt x="851" y="13138"/>
                    <a:pt x="851" y="12886"/>
                  </a:cubicBezTo>
                  <a:lnTo>
                    <a:pt x="851" y="5797"/>
                  </a:lnTo>
                  <a:close/>
                  <a:moveTo>
                    <a:pt x="1230" y="0"/>
                  </a:moveTo>
                  <a:cubicBezTo>
                    <a:pt x="568" y="0"/>
                    <a:pt x="1" y="567"/>
                    <a:pt x="1" y="1260"/>
                  </a:cubicBezTo>
                  <a:lnTo>
                    <a:pt x="1" y="12886"/>
                  </a:lnTo>
                  <a:cubicBezTo>
                    <a:pt x="1" y="13547"/>
                    <a:pt x="568" y="14114"/>
                    <a:pt x="1230" y="14114"/>
                  </a:cubicBezTo>
                  <a:lnTo>
                    <a:pt x="12855" y="14114"/>
                  </a:lnTo>
                  <a:cubicBezTo>
                    <a:pt x="13516" y="14114"/>
                    <a:pt x="14115" y="13547"/>
                    <a:pt x="14115" y="12886"/>
                  </a:cubicBezTo>
                  <a:lnTo>
                    <a:pt x="14115" y="1260"/>
                  </a:lnTo>
                  <a:cubicBezTo>
                    <a:pt x="14115" y="599"/>
                    <a:pt x="13548" y="0"/>
                    <a:pt x="12855" y="0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9"/>
            <p:cNvSpPr/>
            <p:nvPr/>
          </p:nvSpPr>
          <p:spPr>
            <a:xfrm>
              <a:off x="-13403525" y="2673750"/>
              <a:ext cx="123675" cy="145750"/>
            </a:xfrm>
            <a:custGeom>
              <a:avLst/>
              <a:gdLst/>
              <a:ahLst/>
              <a:cxnLst/>
              <a:rect l="l" t="t" r="r" b="b"/>
              <a:pathLst>
                <a:path w="4947" h="5830" extrusionOk="0">
                  <a:moveTo>
                    <a:pt x="819" y="1159"/>
                  </a:moveTo>
                  <a:lnTo>
                    <a:pt x="3749" y="2924"/>
                  </a:lnTo>
                  <a:lnTo>
                    <a:pt x="819" y="4688"/>
                  </a:lnTo>
                  <a:lnTo>
                    <a:pt x="819" y="1159"/>
                  </a:lnTo>
                  <a:close/>
                  <a:moveTo>
                    <a:pt x="415" y="0"/>
                  </a:moveTo>
                  <a:cubicBezTo>
                    <a:pt x="197" y="0"/>
                    <a:pt x="0" y="166"/>
                    <a:pt x="0" y="403"/>
                  </a:cubicBezTo>
                  <a:lnTo>
                    <a:pt x="0" y="5412"/>
                  </a:lnTo>
                  <a:cubicBezTo>
                    <a:pt x="0" y="5570"/>
                    <a:pt x="63" y="5696"/>
                    <a:pt x="189" y="5759"/>
                  </a:cubicBezTo>
                  <a:cubicBezTo>
                    <a:pt x="252" y="5806"/>
                    <a:pt x="323" y="5830"/>
                    <a:pt x="398" y="5830"/>
                  </a:cubicBezTo>
                  <a:cubicBezTo>
                    <a:pt x="473" y="5830"/>
                    <a:pt x="551" y="5806"/>
                    <a:pt x="630" y="5759"/>
                  </a:cubicBezTo>
                  <a:lnTo>
                    <a:pt x="4757" y="3239"/>
                  </a:lnTo>
                  <a:cubicBezTo>
                    <a:pt x="4883" y="3176"/>
                    <a:pt x="4946" y="3050"/>
                    <a:pt x="4946" y="2892"/>
                  </a:cubicBezTo>
                  <a:cubicBezTo>
                    <a:pt x="4946" y="2735"/>
                    <a:pt x="4883" y="2640"/>
                    <a:pt x="4757" y="2577"/>
                  </a:cubicBezTo>
                  <a:lnTo>
                    <a:pt x="630" y="57"/>
                  </a:lnTo>
                  <a:cubicBezTo>
                    <a:pt x="560" y="18"/>
                    <a:pt x="487" y="0"/>
                    <a:pt x="415" y="0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9"/>
            <p:cNvSpPr/>
            <p:nvPr/>
          </p:nvSpPr>
          <p:spPr>
            <a:xfrm>
              <a:off x="-13486225" y="25593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19" y="0"/>
                  </a:moveTo>
                  <a:cubicBezTo>
                    <a:pt x="378" y="0"/>
                    <a:pt x="0" y="378"/>
                    <a:pt x="0" y="851"/>
                  </a:cubicBezTo>
                  <a:cubicBezTo>
                    <a:pt x="0" y="1292"/>
                    <a:pt x="378" y="1670"/>
                    <a:pt x="819" y="1670"/>
                  </a:cubicBezTo>
                  <a:cubicBezTo>
                    <a:pt x="1292" y="1670"/>
                    <a:pt x="1638" y="1292"/>
                    <a:pt x="1638" y="851"/>
                  </a:cubicBezTo>
                  <a:cubicBezTo>
                    <a:pt x="1638" y="378"/>
                    <a:pt x="1292" y="0"/>
                    <a:pt x="819" y="0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59"/>
          <p:cNvGrpSpPr/>
          <p:nvPr/>
        </p:nvGrpSpPr>
        <p:grpSpPr>
          <a:xfrm>
            <a:off x="1435778" y="1440287"/>
            <a:ext cx="372335" cy="373346"/>
            <a:chOff x="6679825" y="2693700"/>
            <a:chExt cx="257875" cy="258575"/>
          </a:xfrm>
        </p:grpSpPr>
        <p:sp>
          <p:nvSpPr>
            <p:cNvPr id="121" name="Google Shape;121;p59"/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9"/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59"/>
          <p:cNvGrpSpPr/>
          <p:nvPr/>
        </p:nvGrpSpPr>
        <p:grpSpPr>
          <a:xfrm>
            <a:off x="8256528" y="1508716"/>
            <a:ext cx="351285" cy="349396"/>
            <a:chOff x="-5635200" y="2037975"/>
            <a:chExt cx="293025" cy="291450"/>
          </a:xfrm>
        </p:grpSpPr>
        <p:sp>
          <p:nvSpPr>
            <p:cNvPr id="124" name="Google Shape;124;p59"/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9"/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59"/>
          <p:cNvGrpSpPr/>
          <p:nvPr/>
        </p:nvGrpSpPr>
        <p:grpSpPr>
          <a:xfrm>
            <a:off x="6581402" y="4816544"/>
            <a:ext cx="333452" cy="329962"/>
            <a:chOff x="1049375" y="2318350"/>
            <a:chExt cx="298525" cy="295400"/>
          </a:xfrm>
        </p:grpSpPr>
        <p:sp>
          <p:nvSpPr>
            <p:cNvPr id="127" name="Google Shape;127;p59"/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59"/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59"/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59"/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59"/>
          <p:cNvGrpSpPr/>
          <p:nvPr/>
        </p:nvGrpSpPr>
        <p:grpSpPr>
          <a:xfrm>
            <a:off x="4344640" y="1289543"/>
            <a:ext cx="598237" cy="601391"/>
            <a:chOff x="6069423" y="2891892"/>
            <a:chExt cx="362320" cy="364230"/>
          </a:xfrm>
        </p:grpSpPr>
        <p:sp>
          <p:nvSpPr>
            <p:cNvPr id="132" name="Google Shape;132;p59"/>
            <p:cNvSpPr/>
            <p:nvPr/>
          </p:nvSpPr>
          <p:spPr>
            <a:xfrm>
              <a:off x="6069423" y="2891892"/>
              <a:ext cx="278958" cy="278958"/>
            </a:xfrm>
            <a:custGeom>
              <a:avLst/>
              <a:gdLst/>
              <a:ahLst/>
              <a:cxnLst/>
              <a:rect l="l" t="t" r="r" b="b"/>
              <a:pathLst>
                <a:path w="8764" h="8764" extrusionOk="0">
                  <a:moveTo>
                    <a:pt x="4120" y="1"/>
                  </a:moveTo>
                  <a:cubicBezTo>
                    <a:pt x="3858" y="1"/>
                    <a:pt x="3632" y="203"/>
                    <a:pt x="3572" y="453"/>
                  </a:cubicBezTo>
                  <a:lnTo>
                    <a:pt x="3406" y="1299"/>
                  </a:lnTo>
                  <a:cubicBezTo>
                    <a:pt x="3227" y="1358"/>
                    <a:pt x="3060" y="1418"/>
                    <a:pt x="2906" y="1513"/>
                  </a:cubicBezTo>
                  <a:lnTo>
                    <a:pt x="2191" y="1037"/>
                  </a:lnTo>
                  <a:cubicBezTo>
                    <a:pt x="2096" y="971"/>
                    <a:pt x="1987" y="940"/>
                    <a:pt x="1879" y="940"/>
                  </a:cubicBezTo>
                  <a:cubicBezTo>
                    <a:pt x="1732" y="940"/>
                    <a:pt x="1587" y="998"/>
                    <a:pt x="1477" y="1108"/>
                  </a:cubicBezTo>
                  <a:lnTo>
                    <a:pt x="1096" y="1477"/>
                  </a:lnTo>
                  <a:cubicBezTo>
                    <a:pt x="905" y="1668"/>
                    <a:pt x="882" y="1965"/>
                    <a:pt x="1024" y="2191"/>
                  </a:cubicBezTo>
                  <a:lnTo>
                    <a:pt x="1501" y="2906"/>
                  </a:lnTo>
                  <a:cubicBezTo>
                    <a:pt x="1417" y="3073"/>
                    <a:pt x="1358" y="3239"/>
                    <a:pt x="1298" y="3406"/>
                  </a:cubicBezTo>
                  <a:lnTo>
                    <a:pt x="441" y="3573"/>
                  </a:lnTo>
                  <a:cubicBezTo>
                    <a:pt x="179" y="3632"/>
                    <a:pt x="0" y="3858"/>
                    <a:pt x="0" y="4132"/>
                  </a:cubicBezTo>
                  <a:lnTo>
                    <a:pt x="0" y="4644"/>
                  </a:lnTo>
                  <a:cubicBezTo>
                    <a:pt x="0" y="4918"/>
                    <a:pt x="191" y="5132"/>
                    <a:pt x="441" y="5204"/>
                  </a:cubicBezTo>
                  <a:lnTo>
                    <a:pt x="1298" y="5359"/>
                  </a:lnTo>
                  <a:cubicBezTo>
                    <a:pt x="1358" y="5537"/>
                    <a:pt x="1417" y="5704"/>
                    <a:pt x="1501" y="5871"/>
                  </a:cubicBezTo>
                  <a:lnTo>
                    <a:pt x="1024" y="6585"/>
                  </a:lnTo>
                  <a:cubicBezTo>
                    <a:pt x="882" y="6811"/>
                    <a:pt x="905" y="7109"/>
                    <a:pt x="1096" y="7299"/>
                  </a:cubicBezTo>
                  <a:lnTo>
                    <a:pt x="1477" y="7668"/>
                  </a:lnTo>
                  <a:cubicBezTo>
                    <a:pt x="1587" y="7778"/>
                    <a:pt x="1732" y="7837"/>
                    <a:pt x="1879" y="7837"/>
                  </a:cubicBezTo>
                  <a:cubicBezTo>
                    <a:pt x="1987" y="7837"/>
                    <a:pt x="2096" y="7805"/>
                    <a:pt x="2191" y="7740"/>
                  </a:cubicBezTo>
                  <a:lnTo>
                    <a:pt x="2906" y="7264"/>
                  </a:lnTo>
                  <a:cubicBezTo>
                    <a:pt x="3060" y="7359"/>
                    <a:pt x="3227" y="7418"/>
                    <a:pt x="3406" y="7478"/>
                  </a:cubicBezTo>
                  <a:lnTo>
                    <a:pt x="3572" y="8323"/>
                  </a:lnTo>
                  <a:cubicBezTo>
                    <a:pt x="3632" y="8585"/>
                    <a:pt x="3858" y="8764"/>
                    <a:pt x="4120" y="8764"/>
                  </a:cubicBezTo>
                  <a:lnTo>
                    <a:pt x="4644" y="8764"/>
                  </a:lnTo>
                  <a:cubicBezTo>
                    <a:pt x="4906" y="8764"/>
                    <a:pt x="5132" y="8573"/>
                    <a:pt x="5192" y="8323"/>
                  </a:cubicBezTo>
                  <a:lnTo>
                    <a:pt x="5358" y="7478"/>
                  </a:lnTo>
                  <a:cubicBezTo>
                    <a:pt x="5489" y="7430"/>
                    <a:pt x="5620" y="7371"/>
                    <a:pt x="5763" y="7311"/>
                  </a:cubicBezTo>
                  <a:cubicBezTo>
                    <a:pt x="5846" y="7299"/>
                    <a:pt x="5894" y="7192"/>
                    <a:pt x="5846" y="7109"/>
                  </a:cubicBezTo>
                  <a:cubicBezTo>
                    <a:pt x="5812" y="7039"/>
                    <a:pt x="5751" y="6995"/>
                    <a:pt x="5684" y="6995"/>
                  </a:cubicBezTo>
                  <a:cubicBezTo>
                    <a:pt x="5659" y="6995"/>
                    <a:pt x="5634" y="7001"/>
                    <a:pt x="5608" y="7014"/>
                  </a:cubicBezTo>
                  <a:cubicBezTo>
                    <a:pt x="5465" y="7085"/>
                    <a:pt x="5311" y="7144"/>
                    <a:pt x="5144" y="7180"/>
                  </a:cubicBezTo>
                  <a:cubicBezTo>
                    <a:pt x="5084" y="7192"/>
                    <a:pt x="5025" y="7252"/>
                    <a:pt x="5013" y="7311"/>
                  </a:cubicBezTo>
                  <a:lnTo>
                    <a:pt x="4823" y="8264"/>
                  </a:lnTo>
                  <a:cubicBezTo>
                    <a:pt x="4811" y="8347"/>
                    <a:pt x="4715" y="8430"/>
                    <a:pt x="4632" y="8430"/>
                  </a:cubicBezTo>
                  <a:lnTo>
                    <a:pt x="4108" y="8430"/>
                  </a:lnTo>
                  <a:cubicBezTo>
                    <a:pt x="4013" y="8430"/>
                    <a:pt x="3930" y="8347"/>
                    <a:pt x="3918" y="8264"/>
                  </a:cubicBezTo>
                  <a:lnTo>
                    <a:pt x="3715" y="7311"/>
                  </a:lnTo>
                  <a:cubicBezTo>
                    <a:pt x="3703" y="7252"/>
                    <a:pt x="3656" y="7192"/>
                    <a:pt x="3584" y="7180"/>
                  </a:cubicBezTo>
                  <a:cubicBezTo>
                    <a:pt x="3358" y="7121"/>
                    <a:pt x="3156" y="7025"/>
                    <a:pt x="2965" y="6906"/>
                  </a:cubicBezTo>
                  <a:cubicBezTo>
                    <a:pt x="2935" y="6894"/>
                    <a:pt x="2900" y="6888"/>
                    <a:pt x="2864" y="6888"/>
                  </a:cubicBezTo>
                  <a:cubicBezTo>
                    <a:pt x="2828" y="6888"/>
                    <a:pt x="2792" y="6894"/>
                    <a:pt x="2763" y="6906"/>
                  </a:cubicBezTo>
                  <a:lnTo>
                    <a:pt x="1965" y="7442"/>
                  </a:lnTo>
                  <a:cubicBezTo>
                    <a:pt x="1934" y="7468"/>
                    <a:pt x="1894" y="7480"/>
                    <a:pt x="1854" y="7480"/>
                  </a:cubicBezTo>
                  <a:cubicBezTo>
                    <a:pt x="1802" y="7480"/>
                    <a:pt x="1749" y="7459"/>
                    <a:pt x="1715" y="7418"/>
                  </a:cubicBezTo>
                  <a:lnTo>
                    <a:pt x="1334" y="7049"/>
                  </a:lnTo>
                  <a:cubicBezTo>
                    <a:pt x="1263" y="6966"/>
                    <a:pt x="1263" y="6859"/>
                    <a:pt x="1310" y="6787"/>
                  </a:cubicBezTo>
                  <a:lnTo>
                    <a:pt x="1846" y="5990"/>
                  </a:lnTo>
                  <a:cubicBezTo>
                    <a:pt x="1882" y="5930"/>
                    <a:pt x="1882" y="5859"/>
                    <a:pt x="1846" y="5799"/>
                  </a:cubicBezTo>
                  <a:cubicBezTo>
                    <a:pt x="1727" y="5597"/>
                    <a:pt x="1655" y="5382"/>
                    <a:pt x="1572" y="5168"/>
                  </a:cubicBezTo>
                  <a:cubicBezTo>
                    <a:pt x="1560" y="5109"/>
                    <a:pt x="1501" y="5049"/>
                    <a:pt x="1441" y="5037"/>
                  </a:cubicBezTo>
                  <a:lnTo>
                    <a:pt x="489" y="4847"/>
                  </a:lnTo>
                  <a:cubicBezTo>
                    <a:pt x="393" y="4823"/>
                    <a:pt x="322" y="4739"/>
                    <a:pt x="322" y="4644"/>
                  </a:cubicBezTo>
                  <a:lnTo>
                    <a:pt x="322" y="4132"/>
                  </a:lnTo>
                  <a:cubicBezTo>
                    <a:pt x="322" y="4037"/>
                    <a:pt x="393" y="3954"/>
                    <a:pt x="489" y="3930"/>
                  </a:cubicBezTo>
                  <a:lnTo>
                    <a:pt x="1441" y="3739"/>
                  </a:lnTo>
                  <a:cubicBezTo>
                    <a:pt x="1501" y="3727"/>
                    <a:pt x="1560" y="3680"/>
                    <a:pt x="1572" y="3608"/>
                  </a:cubicBezTo>
                  <a:cubicBezTo>
                    <a:pt x="1632" y="3382"/>
                    <a:pt x="1727" y="3180"/>
                    <a:pt x="1846" y="2977"/>
                  </a:cubicBezTo>
                  <a:cubicBezTo>
                    <a:pt x="1870" y="2918"/>
                    <a:pt x="1870" y="2846"/>
                    <a:pt x="1846" y="2787"/>
                  </a:cubicBezTo>
                  <a:lnTo>
                    <a:pt x="1310" y="1989"/>
                  </a:lnTo>
                  <a:cubicBezTo>
                    <a:pt x="1251" y="1906"/>
                    <a:pt x="1263" y="1787"/>
                    <a:pt x="1334" y="1727"/>
                  </a:cubicBezTo>
                  <a:lnTo>
                    <a:pt x="1715" y="1358"/>
                  </a:lnTo>
                  <a:cubicBezTo>
                    <a:pt x="1754" y="1319"/>
                    <a:pt x="1804" y="1301"/>
                    <a:pt x="1854" y="1301"/>
                  </a:cubicBezTo>
                  <a:cubicBezTo>
                    <a:pt x="1894" y="1301"/>
                    <a:pt x="1933" y="1313"/>
                    <a:pt x="1965" y="1334"/>
                  </a:cubicBezTo>
                  <a:lnTo>
                    <a:pt x="2763" y="1870"/>
                  </a:lnTo>
                  <a:cubicBezTo>
                    <a:pt x="2792" y="1888"/>
                    <a:pt x="2828" y="1897"/>
                    <a:pt x="2864" y="1897"/>
                  </a:cubicBezTo>
                  <a:cubicBezTo>
                    <a:pt x="2900" y="1897"/>
                    <a:pt x="2935" y="1888"/>
                    <a:pt x="2965" y="1870"/>
                  </a:cubicBezTo>
                  <a:cubicBezTo>
                    <a:pt x="3156" y="1751"/>
                    <a:pt x="3382" y="1668"/>
                    <a:pt x="3584" y="1596"/>
                  </a:cubicBezTo>
                  <a:cubicBezTo>
                    <a:pt x="3644" y="1584"/>
                    <a:pt x="3703" y="1525"/>
                    <a:pt x="3715" y="1465"/>
                  </a:cubicBezTo>
                  <a:lnTo>
                    <a:pt x="3918" y="513"/>
                  </a:lnTo>
                  <a:cubicBezTo>
                    <a:pt x="3930" y="417"/>
                    <a:pt x="4013" y="346"/>
                    <a:pt x="4108" y="346"/>
                  </a:cubicBezTo>
                  <a:lnTo>
                    <a:pt x="4632" y="346"/>
                  </a:lnTo>
                  <a:cubicBezTo>
                    <a:pt x="4715" y="346"/>
                    <a:pt x="4811" y="417"/>
                    <a:pt x="4823" y="513"/>
                  </a:cubicBezTo>
                  <a:lnTo>
                    <a:pt x="5013" y="1465"/>
                  </a:lnTo>
                  <a:cubicBezTo>
                    <a:pt x="5025" y="1525"/>
                    <a:pt x="5073" y="1584"/>
                    <a:pt x="5144" y="1596"/>
                  </a:cubicBezTo>
                  <a:cubicBezTo>
                    <a:pt x="5370" y="1656"/>
                    <a:pt x="5585" y="1751"/>
                    <a:pt x="5775" y="1870"/>
                  </a:cubicBezTo>
                  <a:cubicBezTo>
                    <a:pt x="5805" y="1882"/>
                    <a:pt x="5838" y="1888"/>
                    <a:pt x="5870" y="1888"/>
                  </a:cubicBezTo>
                  <a:cubicBezTo>
                    <a:pt x="5903" y="1888"/>
                    <a:pt x="5936" y="1882"/>
                    <a:pt x="5966" y="1870"/>
                  </a:cubicBezTo>
                  <a:lnTo>
                    <a:pt x="6775" y="1334"/>
                  </a:lnTo>
                  <a:cubicBezTo>
                    <a:pt x="6806" y="1309"/>
                    <a:pt x="6846" y="1296"/>
                    <a:pt x="6886" y="1296"/>
                  </a:cubicBezTo>
                  <a:cubicBezTo>
                    <a:pt x="6938" y="1296"/>
                    <a:pt x="6991" y="1317"/>
                    <a:pt x="7025" y="1358"/>
                  </a:cubicBezTo>
                  <a:lnTo>
                    <a:pt x="7394" y="1727"/>
                  </a:lnTo>
                  <a:cubicBezTo>
                    <a:pt x="7466" y="1810"/>
                    <a:pt x="7466" y="1906"/>
                    <a:pt x="7430" y="1989"/>
                  </a:cubicBezTo>
                  <a:lnTo>
                    <a:pt x="6894" y="2787"/>
                  </a:lnTo>
                  <a:cubicBezTo>
                    <a:pt x="6847" y="2846"/>
                    <a:pt x="6847" y="2918"/>
                    <a:pt x="6894" y="2977"/>
                  </a:cubicBezTo>
                  <a:cubicBezTo>
                    <a:pt x="7013" y="3180"/>
                    <a:pt x="7085" y="3394"/>
                    <a:pt x="7156" y="3608"/>
                  </a:cubicBezTo>
                  <a:cubicBezTo>
                    <a:pt x="7168" y="3668"/>
                    <a:pt x="7228" y="3727"/>
                    <a:pt x="7287" y="3739"/>
                  </a:cubicBezTo>
                  <a:lnTo>
                    <a:pt x="8240" y="3930"/>
                  </a:lnTo>
                  <a:cubicBezTo>
                    <a:pt x="8335" y="3954"/>
                    <a:pt x="8406" y="4037"/>
                    <a:pt x="8406" y="4132"/>
                  </a:cubicBezTo>
                  <a:lnTo>
                    <a:pt x="8406" y="4644"/>
                  </a:lnTo>
                  <a:cubicBezTo>
                    <a:pt x="8406" y="4739"/>
                    <a:pt x="8335" y="4823"/>
                    <a:pt x="8240" y="4847"/>
                  </a:cubicBezTo>
                  <a:lnTo>
                    <a:pt x="7287" y="5037"/>
                  </a:lnTo>
                  <a:cubicBezTo>
                    <a:pt x="7228" y="5049"/>
                    <a:pt x="7168" y="5097"/>
                    <a:pt x="7156" y="5168"/>
                  </a:cubicBezTo>
                  <a:cubicBezTo>
                    <a:pt x="7109" y="5335"/>
                    <a:pt x="7049" y="5478"/>
                    <a:pt x="6978" y="5632"/>
                  </a:cubicBezTo>
                  <a:cubicBezTo>
                    <a:pt x="6930" y="5716"/>
                    <a:pt x="6978" y="5823"/>
                    <a:pt x="7073" y="5871"/>
                  </a:cubicBezTo>
                  <a:cubicBezTo>
                    <a:pt x="7095" y="5883"/>
                    <a:pt x="7119" y="5889"/>
                    <a:pt x="7143" y="5889"/>
                  </a:cubicBezTo>
                  <a:cubicBezTo>
                    <a:pt x="7209" y="5889"/>
                    <a:pt x="7276" y="5845"/>
                    <a:pt x="7311" y="5775"/>
                  </a:cubicBezTo>
                  <a:cubicBezTo>
                    <a:pt x="7370" y="5644"/>
                    <a:pt x="7430" y="5513"/>
                    <a:pt x="7466" y="5359"/>
                  </a:cubicBezTo>
                  <a:lnTo>
                    <a:pt x="8323" y="5204"/>
                  </a:lnTo>
                  <a:cubicBezTo>
                    <a:pt x="8585" y="5144"/>
                    <a:pt x="8763" y="4918"/>
                    <a:pt x="8763" y="4644"/>
                  </a:cubicBezTo>
                  <a:lnTo>
                    <a:pt x="8763" y="4132"/>
                  </a:lnTo>
                  <a:cubicBezTo>
                    <a:pt x="8763" y="3858"/>
                    <a:pt x="8573" y="3632"/>
                    <a:pt x="8323" y="3573"/>
                  </a:cubicBezTo>
                  <a:lnTo>
                    <a:pt x="7466" y="3406"/>
                  </a:lnTo>
                  <a:cubicBezTo>
                    <a:pt x="7406" y="3227"/>
                    <a:pt x="7347" y="3073"/>
                    <a:pt x="7263" y="2906"/>
                  </a:cubicBezTo>
                  <a:lnTo>
                    <a:pt x="7740" y="2191"/>
                  </a:lnTo>
                  <a:cubicBezTo>
                    <a:pt x="7882" y="1965"/>
                    <a:pt x="7859" y="1668"/>
                    <a:pt x="7668" y="1477"/>
                  </a:cubicBezTo>
                  <a:lnTo>
                    <a:pt x="7287" y="1108"/>
                  </a:lnTo>
                  <a:cubicBezTo>
                    <a:pt x="7177" y="998"/>
                    <a:pt x="7032" y="940"/>
                    <a:pt x="6885" y="940"/>
                  </a:cubicBezTo>
                  <a:cubicBezTo>
                    <a:pt x="6777" y="940"/>
                    <a:pt x="6668" y="971"/>
                    <a:pt x="6573" y="1037"/>
                  </a:cubicBezTo>
                  <a:lnTo>
                    <a:pt x="5858" y="1513"/>
                  </a:lnTo>
                  <a:cubicBezTo>
                    <a:pt x="5704" y="1418"/>
                    <a:pt x="5537" y="1358"/>
                    <a:pt x="5358" y="1299"/>
                  </a:cubicBezTo>
                  <a:lnTo>
                    <a:pt x="5192" y="453"/>
                  </a:lnTo>
                  <a:cubicBezTo>
                    <a:pt x="5132" y="179"/>
                    <a:pt x="4906" y="1"/>
                    <a:pt x="4644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9"/>
            <p:cNvSpPr/>
            <p:nvPr/>
          </p:nvSpPr>
          <p:spPr>
            <a:xfrm>
              <a:off x="6161507" y="2967679"/>
              <a:ext cx="111851" cy="97432"/>
            </a:xfrm>
            <a:custGeom>
              <a:avLst/>
              <a:gdLst/>
              <a:ahLst/>
              <a:cxnLst/>
              <a:rect l="l" t="t" r="r" b="b"/>
              <a:pathLst>
                <a:path w="3514" h="3061" extrusionOk="0">
                  <a:moveTo>
                    <a:pt x="1489" y="1"/>
                  </a:moveTo>
                  <a:cubicBezTo>
                    <a:pt x="965" y="1"/>
                    <a:pt x="465" y="215"/>
                    <a:pt x="84" y="584"/>
                  </a:cubicBezTo>
                  <a:cubicBezTo>
                    <a:pt x="1" y="656"/>
                    <a:pt x="1" y="763"/>
                    <a:pt x="84" y="834"/>
                  </a:cubicBezTo>
                  <a:cubicBezTo>
                    <a:pt x="120" y="870"/>
                    <a:pt x="164" y="888"/>
                    <a:pt x="209" y="888"/>
                  </a:cubicBezTo>
                  <a:cubicBezTo>
                    <a:pt x="254" y="888"/>
                    <a:pt x="298" y="870"/>
                    <a:pt x="334" y="834"/>
                  </a:cubicBezTo>
                  <a:cubicBezTo>
                    <a:pt x="644" y="537"/>
                    <a:pt x="1060" y="358"/>
                    <a:pt x="1489" y="358"/>
                  </a:cubicBezTo>
                  <a:cubicBezTo>
                    <a:pt x="2418" y="358"/>
                    <a:pt x="3168" y="1108"/>
                    <a:pt x="3168" y="2025"/>
                  </a:cubicBezTo>
                  <a:cubicBezTo>
                    <a:pt x="3168" y="2299"/>
                    <a:pt x="3096" y="2549"/>
                    <a:pt x="2989" y="2787"/>
                  </a:cubicBezTo>
                  <a:cubicBezTo>
                    <a:pt x="2930" y="2894"/>
                    <a:pt x="2953" y="2989"/>
                    <a:pt x="3049" y="3037"/>
                  </a:cubicBezTo>
                  <a:cubicBezTo>
                    <a:pt x="3073" y="3061"/>
                    <a:pt x="3108" y="3061"/>
                    <a:pt x="3132" y="3061"/>
                  </a:cubicBezTo>
                  <a:cubicBezTo>
                    <a:pt x="3192" y="3061"/>
                    <a:pt x="3263" y="3025"/>
                    <a:pt x="3299" y="2954"/>
                  </a:cubicBezTo>
                  <a:cubicBezTo>
                    <a:pt x="3442" y="2668"/>
                    <a:pt x="3513" y="2358"/>
                    <a:pt x="3513" y="2025"/>
                  </a:cubicBezTo>
                  <a:cubicBezTo>
                    <a:pt x="3513" y="906"/>
                    <a:pt x="2608" y="1"/>
                    <a:pt x="1489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9"/>
            <p:cNvSpPr/>
            <p:nvPr/>
          </p:nvSpPr>
          <p:spPr>
            <a:xfrm>
              <a:off x="6144828" y="3007848"/>
              <a:ext cx="105389" cy="88742"/>
            </a:xfrm>
            <a:custGeom>
              <a:avLst/>
              <a:gdLst/>
              <a:ahLst/>
              <a:cxnLst/>
              <a:rect l="l" t="t" r="r" b="b"/>
              <a:pathLst>
                <a:path w="3311" h="2788" extrusionOk="0">
                  <a:moveTo>
                    <a:pt x="262" y="1"/>
                  </a:moveTo>
                  <a:cubicBezTo>
                    <a:pt x="194" y="1"/>
                    <a:pt x="124" y="44"/>
                    <a:pt x="96" y="108"/>
                  </a:cubicBezTo>
                  <a:cubicBezTo>
                    <a:pt x="25" y="323"/>
                    <a:pt x="1" y="549"/>
                    <a:pt x="1" y="763"/>
                  </a:cubicBezTo>
                  <a:cubicBezTo>
                    <a:pt x="1" y="1882"/>
                    <a:pt x="906" y="2787"/>
                    <a:pt x="2013" y="2787"/>
                  </a:cubicBezTo>
                  <a:cubicBezTo>
                    <a:pt x="2454" y="2787"/>
                    <a:pt x="2846" y="2656"/>
                    <a:pt x="3204" y="2406"/>
                  </a:cubicBezTo>
                  <a:cubicBezTo>
                    <a:pt x="3287" y="2347"/>
                    <a:pt x="3311" y="2239"/>
                    <a:pt x="3251" y="2156"/>
                  </a:cubicBezTo>
                  <a:cubicBezTo>
                    <a:pt x="3214" y="2104"/>
                    <a:pt x="3159" y="2075"/>
                    <a:pt x="3102" y="2075"/>
                  </a:cubicBezTo>
                  <a:cubicBezTo>
                    <a:pt x="3068" y="2075"/>
                    <a:pt x="3033" y="2086"/>
                    <a:pt x="3001" y="2108"/>
                  </a:cubicBezTo>
                  <a:cubicBezTo>
                    <a:pt x="2715" y="2311"/>
                    <a:pt x="2370" y="2418"/>
                    <a:pt x="2037" y="2418"/>
                  </a:cubicBezTo>
                  <a:cubicBezTo>
                    <a:pt x="1108" y="2418"/>
                    <a:pt x="370" y="1680"/>
                    <a:pt x="370" y="751"/>
                  </a:cubicBezTo>
                  <a:cubicBezTo>
                    <a:pt x="370" y="573"/>
                    <a:pt x="394" y="382"/>
                    <a:pt x="453" y="215"/>
                  </a:cubicBezTo>
                  <a:cubicBezTo>
                    <a:pt x="477" y="144"/>
                    <a:pt x="406" y="37"/>
                    <a:pt x="322" y="13"/>
                  </a:cubicBezTo>
                  <a:cubicBezTo>
                    <a:pt x="303" y="5"/>
                    <a:pt x="283" y="1"/>
                    <a:pt x="262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9"/>
            <p:cNvSpPr/>
            <p:nvPr/>
          </p:nvSpPr>
          <p:spPr>
            <a:xfrm>
              <a:off x="6245633" y="3069248"/>
              <a:ext cx="186110" cy="186874"/>
            </a:xfrm>
            <a:custGeom>
              <a:avLst/>
              <a:gdLst/>
              <a:ahLst/>
              <a:cxnLst/>
              <a:rect l="l" t="t" r="r" b="b"/>
              <a:pathLst>
                <a:path w="5847" h="5871" extrusionOk="0">
                  <a:moveTo>
                    <a:pt x="2751" y="1"/>
                  </a:moveTo>
                  <a:cubicBezTo>
                    <a:pt x="2549" y="1"/>
                    <a:pt x="2370" y="144"/>
                    <a:pt x="2335" y="346"/>
                  </a:cubicBezTo>
                  <a:lnTo>
                    <a:pt x="2227" y="858"/>
                  </a:lnTo>
                  <a:cubicBezTo>
                    <a:pt x="2144" y="894"/>
                    <a:pt x="2037" y="941"/>
                    <a:pt x="1965" y="977"/>
                  </a:cubicBezTo>
                  <a:lnTo>
                    <a:pt x="1513" y="680"/>
                  </a:lnTo>
                  <a:cubicBezTo>
                    <a:pt x="1449" y="631"/>
                    <a:pt x="1372" y="608"/>
                    <a:pt x="1293" y="608"/>
                  </a:cubicBezTo>
                  <a:cubicBezTo>
                    <a:pt x="1179" y="608"/>
                    <a:pt x="1061" y="655"/>
                    <a:pt x="977" y="739"/>
                  </a:cubicBezTo>
                  <a:lnTo>
                    <a:pt x="739" y="977"/>
                  </a:lnTo>
                  <a:cubicBezTo>
                    <a:pt x="596" y="1132"/>
                    <a:pt x="584" y="1346"/>
                    <a:pt x="680" y="1513"/>
                  </a:cubicBezTo>
                  <a:lnTo>
                    <a:pt x="977" y="1965"/>
                  </a:lnTo>
                  <a:cubicBezTo>
                    <a:pt x="918" y="2084"/>
                    <a:pt x="882" y="2215"/>
                    <a:pt x="834" y="2346"/>
                  </a:cubicBezTo>
                  <a:cubicBezTo>
                    <a:pt x="799" y="2442"/>
                    <a:pt x="858" y="2537"/>
                    <a:pt x="953" y="2573"/>
                  </a:cubicBezTo>
                  <a:cubicBezTo>
                    <a:pt x="968" y="2579"/>
                    <a:pt x="984" y="2582"/>
                    <a:pt x="1000" y="2582"/>
                  </a:cubicBezTo>
                  <a:cubicBezTo>
                    <a:pt x="1073" y="2582"/>
                    <a:pt x="1150" y="2522"/>
                    <a:pt x="1180" y="2454"/>
                  </a:cubicBezTo>
                  <a:cubicBezTo>
                    <a:pt x="1215" y="2323"/>
                    <a:pt x="1263" y="2192"/>
                    <a:pt x="1334" y="2049"/>
                  </a:cubicBezTo>
                  <a:cubicBezTo>
                    <a:pt x="1370" y="1989"/>
                    <a:pt x="1370" y="1918"/>
                    <a:pt x="1334" y="1858"/>
                  </a:cubicBezTo>
                  <a:lnTo>
                    <a:pt x="977" y="1322"/>
                  </a:lnTo>
                  <a:cubicBezTo>
                    <a:pt x="965" y="1287"/>
                    <a:pt x="965" y="1263"/>
                    <a:pt x="1001" y="1239"/>
                  </a:cubicBezTo>
                  <a:lnTo>
                    <a:pt x="1239" y="989"/>
                  </a:lnTo>
                  <a:cubicBezTo>
                    <a:pt x="1253" y="975"/>
                    <a:pt x="1271" y="969"/>
                    <a:pt x="1288" y="969"/>
                  </a:cubicBezTo>
                  <a:cubicBezTo>
                    <a:pt x="1301" y="969"/>
                    <a:pt x="1313" y="972"/>
                    <a:pt x="1322" y="977"/>
                  </a:cubicBezTo>
                  <a:lnTo>
                    <a:pt x="1858" y="1334"/>
                  </a:lnTo>
                  <a:cubicBezTo>
                    <a:pt x="1888" y="1358"/>
                    <a:pt x="1921" y="1370"/>
                    <a:pt x="1954" y="1370"/>
                  </a:cubicBezTo>
                  <a:cubicBezTo>
                    <a:pt x="1986" y="1370"/>
                    <a:pt x="2019" y="1358"/>
                    <a:pt x="2049" y="1334"/>
                  </a:cubicBezTo>
                  <a:cubicBezTo>
                    <a:pt x="2168" y="1263"/>
                    <a:pt x="2323" y="1203"/>
                    <a:pt x="2454" y="1168"/>
                  </a:cubicBezTo>
                  <a:cubicBezTo>
                    <a:pt x="2513" y="1156"/>
                    <a:pt x="2573" y="1096"/>
                    <a:pt x="2585" y="1037"/>
                  </a:cubicBezTo>
                  <a:lnTo>
                    <a:pt x="2704" y="418"/>
                  </a:lnTo>
                  <a:cubicBezTo>
                    <a:pt x="2704" y="382"/>
                    <a:pt x="2739" y="358"/>
                    <a:pt x="2775" y="358"/>
                  </a:cubicBezTo>
                  <a:lnTo>
                    <a:pt x="3120" y="358"/>
                  </a:lnTo>
                  <a:cubicBezTo>
                    <a:pt x="3156" y="358"/>
                    <a:pt x="3180" y="382"/>
                    <a:pt x="3192" y="418"/>
                  </a:cubicBezTo>
                  <a:lnTo>
                    <a:pt x="3311" y="1037"/>
                  </a:lnTo>
                  <a:cubicBezTo>
                    <a:pt x="3335" y="1096"/>
                    <a:pt x="3370" y="1156"/>
                    <a:pt x="3454" y="1168"/>
                  </a:cubicBezTo>
                  <a:cubicBezTo>
                    <a:pt x="3585" y="1215"/>
                    <a:pt x="3716" y="1263"/>
                    <a:pt x="3847" y="1334"/>
                  </a:cubicBezTo>
                  <a:cubicBezTo>
                    <a:pt x="3882" y="1352"/>
                    <a:pt x="3918" y="1361"/>
                    <a:pt x="3952" y="1361"/>
                  </a:cubicBezTo>
                  <a:cubicBezTo>
                    <a:pt x="3987" y="1361"/>
                    <a:pt x="4019" y="1352"/>
                    <a:pt x="4049" y="1334"/>
                  </a:cubicBezTo>
                  <a:lnTo>
                    <a:pt x="4585" y="977"/>
                  </a:lnTo>
                  <a:cubicBezTo>
                    <a:pt x="4595" y="972"/>
                    <a:pt x="4607" y="969"/>
                    <a:pt x="4619" y="969"/>
                  </a:cubicBezTo>
                  <a:cubicBezTo>
                    <a:pt x="4636" y="969"/>
                    <a:pt x="4654" y="975"/>
                    <a:pt x="4668" y="989"/>
                  </a:cubicBezTo>
                  <a:lnTo>
                    <a:pt x="4906" y="1239"/>
                  </a:lnTo>
                  <a:cubicBezTo>
                    <a:pt x="4942" y="1263"/>
                    <a:pt x="4942" y="1287"/>
                    <a:pt x="4918" y="1322"/>
                  </a:cubicBezTo>
                  <a:lnTo>
                    <a:pt x="4561" y="1858"/>
                  </a:lnTo>
                  <a:cubicBezTo>
                    <a:pt x="4525" y="1918"/>
                    <a:pt x="4525" y="1989"/>
                    <a:pt x="4561" y="2049"/>
                  </a:cubicBezTo>
                  <a:cubicBezTo>
                    <a:pt x="4644" y="2168"/>
                    <a:pt x="4704" y="2323"/>
                    <a:pt x="4728" y="2454"/>
                  </a:cubicBezTo>
                  <a:cubicBezTo>
                    <a:pt x="4740" y="2513"/>
                    <a:pt x="4799" y="2573"/>
                    <a:pt x="4859" y="2585"/>
                  </a:cubicBezTo>
                  <a:lnTo>
                    <a:pt x="5490" y="2704"/>
                  </a:lnTo>
                  <a:cubicBezTo>
                    <a:pt x="5513" y="2704"/>
                    <a:pt x="5549" y="2739"/>
                    <a:pt x="5549" y="2775"/>
                  </a:cubicBezTo>
                  <a:lnTo>
                    <a:pt x="5549" y="3120"/>
                  </a:lnTo>
                  <a:cubicBezTo>
                    <a:pt x="5549" y="3156"/>
                    <a:pt x="5513" y="3180"/>
                    <a:pt x="5490" y="3192"/>
                  </a:cubicBezTo>
                  <a:lnTo>
                    <a:pt x="4859" y="3311"/>
                  </a:lnTo>
                  <a:cubicBezTo>
                    <a:pt x="4799" y="3335"/>
                    <a:pt x="4740" y="3370"/>
                    <a:pt x="4728" y="3454"/>
                  </a:cubicBezTo>
                  <a:cubicBezTo>
                    <a:pt x="4680" y="3585"/>
                    <a:pt x="4644" y="3716"/>
                    <a:pt x="4561" y="3847"/>
                  </a:cubicBezTo>
                  <a:cubicBezTo>
                    <a:pt x="4537" y="3906"/>
                    <a:pt x="4537" y="3989"/>
                    <a:pt x="4561" y="4049"/>
                  </a:cubicBezTo>
                  <a:lnTo>
                    <a:pt x="4918" y="4585"/>
                  </a:lnTo>
                  <a:cubicBezTo>
                    <a:pt x="4942" y="4609"/>
                    <a:pt x="4942" y="4644"/>
                    <a:pt x="4906" y="4668"/>
                  </a:cubicBezTo>
                  <a:lnTo>
                    <a:pt x="4668" y="4906"/>
                  </a:lnTo>
                  <a:cubicBezTo>
                    <a:pt x="4655" y="4926"/>
                    <a:pt x="4638" y="4935"/>
                    <a:pt x="4622" y="4935"/>
                  </a:cubicBezTo>
                  <a:cubicBezTo>
                    <a:pt x="4609" y="4935"/>
                    <a:pt x="4595" y="4929"/>
                    <a:pt x="4585" y="4918"/>
                  </a:cubicBezTo>
                  <a:lnTo>
                    <a:pt x="4049" y="4561"/>
                  </a:lnTo>
                  <a:cubicBezTo>
                    <a:pt x="4019" y="4543"/>
                    <a:pt x="3984" y="4534"/>
                    <a:pt x="3948" y="4534"/>
                  </a:cubicBezTo>
                  <a:cubicBezTo>
                    <a:pt x="3912" y="4534"/>
                    <a:pt x="3876" y="4543"/>
                    <a:pt x="3847" y="4561"/>
                  </a:cubicBezTo>
                  <a:cubicBezTo>
                    <a:pt x="3728" y="4644"/>
                    <a:pt x="3585" y="4704"/>
                    <a:pt x="3454" y="4728"/>
                  </a:cubicBezTo>
                  <a:cubicBezTo>
                    <a:pt x="3394" y="4751"/>
                    <a:pt x="3335" y="4811"/>
                    <a:pt x="3311" y="4859"/>
                  </a:cubicBezTo>
                  <a:lnTo>
                    <a:pt x="3192" y="5490"/>
                  </a:lnTo>
                  <a:cubicBezTo>
                    <a:pt x="3192" y="5525"/>
                    <a:pt x="3168" y="5549"/>
                    <a:pt x="3120" y="5549"/>
                  </a:cubicBezTo>
                  <a:lnTo>
                    <a:pt x="2775" y="5549"/>
                  </a:lnTo>
                  <a:cubicBezTo>
                    <a:pt x="2751" y="5549"/>
                    <a:pt x="2716" y="5513"/>
                    <a:pt x="2704" y="5490"/>
                  </a:cubicBezTo>
                  <a:lnTo>
                    <a:pt x="2585" y="4859"/>
                  </a:lnTo>
                  <a:cubicBezTo>
                    <a:pt x="2573" y="4811"/>
                    <a:pt x="2525" y="4751"/>
                    <a:pt x="2454" y="4728"/>
                  </a:cubicBezTo>
                  <a:cubicBezTo>
                    <a:pt x="2323" y="4692"/>
                    <a:pt x="2180" y="4644"/>
                    <a:pt x="2049" y="4561"/>
                  </a:cubicBezTo>
                  <a:cubicBezTo>
                    <a:pt x="2019" y="4549"/>
                    <a:pt x="1986" y="4543"/>
                    <a:pt x="1954" y="4543"/>
                  </a:cubicBezTo>
                  <a:cubicBezTo>
                    <a:pt x="1921" y="4543"/>
                    <a:pt x="1888" y="4549"/>
                    <a:pt x="1858" y="4561"/>
                  </a:cubicBezTo>
                  <a:lnTo>
                    <a:pt x="1322" y="4918"/>
                  </a:lnTo>
                  <a:cubicBezTo>
                    <a:pt x="1306" y="4929"/>
                    <a:pt x="1293" y="4935"/>
                    <a:pt x="1280" y="4935"/>
                  </a:cubicBezTo>
                  <a:cubicBezTo>
                    <a:pt x="1265" y="4935"/>
                    <a:pt x="1252" y="4926"/>
                    <a:pt x="1239" y="4906"/>
                  </a:cubicBezTo>
                  <a:lnTo>
                    <a:pt x="1001" y="4668"/>
                  </a:lnTo>
                  <a:cubicBezTo>
                    <a:pt x="965" y="4644"/>
                    <a:pt x="965" y="4609"/>
                    <a:pt x="977" y="4585"/>
                  </a:cubicBezTo>
                  <a:lnTo>
                    <a:pt x="1334" y="4049"/>
                  </a:lnTo>
                  <a:cubicBezTo>
                    <a:pt x="1382" y="3989"/>
                    <a:pt x="1382" y="3906"/>
                    <a:pt x="1334" y="3847"/>
                  </a:cubicBezTo>
                  <a:cubicBezTo>
                    <a:pt x="1263" y="3728"/>
                    <a:pt x="1203" y="3585"/>
                    <a:pt x="1180" y="3454"/>
                  </a:cubicBezTo>
                  <a:cubicBezTo>
                    <a:pt x="1156" y="3394"/>
                    <a:pt x="1096" y="3335"/>
                    <a:pt x="1037" y="3311"/>
                  </a:cubicBezTo>
                  <a:lnTo>
                    <a:pt x="418" y="3192"/>
                  </a:lnTo>
                  <a:cubicBezTo>
                    <a:pt x="382" y="3192"/>
                    <a:pt x="358" y="3168"/>
                    <a:pt x="358" y="3120"/>
                  </a:cubicBezTo>
                  <a:lnTo>
                    <a:pt x="358" y="2775"/>
                  </a:lnTo>
                  <a:cubicBezTo>
                    <a:pt x="358" y="2751"/>
                    <a:pt x="382" y="2727"/>
                    <a:pt x="418" y="2704"/>
                  </a:cubicBezTo>
                  <a:lnTo>
                    <a:pt x="465" y="2692"/>
                  </a:lnTo>
                  <a:cubicBezTo>
                    <a:pt x="560" y="2680"/>
                    <a:pt x="620" y="2573"/>
                    <a:pt x="596" y="2477"/>
                  </a:cubicBezTo>
                  <a:cubicBezTo>
                    <a:pt x="586" y="2396"/>
                    <a:pt x="507" y="2341"/>
                    <a:pt x="425" y="2341"/>
                  </a:cubicBezTo>
                  <a:cubicBezTo>
                    <a:pt x="411" y="2341"/>
                    <a:pt x="396" y="2343"/>
                    <a:pt x="382" y="2346"/>
                  </a:cubicBezTo>
                  <a:lnTo>
                    <a:pt x="346" y="2370"/>
                  </a:lnTo>
                  <a:cubicBezTo>
                    <a:pt x="144" y="2406"/>
                    <a:pt x="1" y="2585"/>
                    <a:pt x="1" y="2775"/>
                  </a:cubicBezTo>
                  <a:lnTo>
                    <a:pt x="1" y="3120"/>
                  </a:lnTo>
                  <a:cubicBezTo>
                    <a:pt x="1" y="3335"/>
                    <a:pt x="144" y="3513"/>
                    <a:pt x="346" y="3537"/>
                  </a:cubicBezTo>
                  <a:lnTo>
                    <a:pt x="858" y="3644"/>
                  </a:lnTo>
                  <a:cubicBezTo>
                    <a:pt x="894" y="3728"/>
                    <a:pt x="941" y="3835"/>
                    <a:pt x="977" y="3906"/>
                  </a:cubicBezTo>
                  <a:lnTo>
                    <a:pt x="680" y="4359"/>
                  </a:lnTo>
                  <a:cubicBezTo>
                    <a:pt x="560" y="4525"/>
                    <a:pt x="596" y="4763"/>
                    <a:pt x="739" y="4894"/>
                  </a:cubicBezTo>
                  <a:lnTo>
                    <a:pt x="977" y="5132"/>
                  </a:lnTo>
                  <a:cubicBezTo>
                    <a:pt x="1067" y="5216"/>
                    <a:pt x="1182" y="5259"/>
                    <a:pt x="1292" y="5259"/>
                  </a:cubicBezTo>
                  <a:cubicBezTo>
                    <a:pt x="1371" y="5259"/>
                    <a:pt x="1448" y="5237"/>
                    <a:pt x="1513" y="5192"/>
                  </a:cubicBezTo>
                  <a:lnTo>
                    <a:pt x="1965" y="4894"/>
                  </a:lnTo>
                  <a:cubicBezTo>
                    <a:pt x="2049" y="4942"/>
                    <a:pt x="2144" y="4978"/>
                    <a:pt x="2227" y="5013"/>
                  </a:cubicBezTo>
                  <a:lnTo>
                    <a:pt x="2335" y="5537"/>
                  </a:lnTo>
                  <a:cubicBezTo>
                    <a:pt x="2382" y="5728"/>
                    <a:pt x="2561" y="5871"/>
                    <a:pt x="2751" y="5871"/>
                  </a:cubicBezTo>
                  <a:lnTo>
                    <a:pt x="3097" y="5871"/>
                  </a:lnTo>
                  <a:cubicBezTo>
                    <a:pt x="3299" y="5871"/>
                    <a:pt x="3478" y="5728"/>
                    <a:pt x="3513" y="5537"/>
                  </a:cubicBezTo>
                  <a:lnTo>
                    <a:pt x="3620" y="5013"/>
                  </a:lnTo>
                  <a:cubicBezTo>
                    <a:pt x="3704" y="4978"/>
                    <a:pt x="3811" y="4942"/>
                    <a:pt x="3882" y="4894"/>
                  </a:cubicBezTo>
                  <a:lnTo>
                    <a:pt x="4323" y="5192"/>
                  </a:lnTo>
                  <a:cubicBezTo>
                    <a:pt x="4391" y="5241"/>
                    <a:pt x="4472" y="5264"/>
                    <a:pt x="4552" y="5264"/>
                  </a:cubicBezTo>
                  <a:cubicBezTo>
                    <a:pt x="4667" y="5264"/>
                    <a:pt x="4781" y="5217"/>
                    <a:pt x="4859" y="5132"/>
                  </a:cubicBezTo>
                  <a:lnTo>
                    <a:pt x="5097" y="4894"/>
                  </a:lnTo>
                  <a:cubicBezTo>
                    <a:pt x="5252" y="4740"/>
                    <a:pt x="5263" y="4525"/>
                    <a:pt x="5156" y="4359"/>
                  </a:cubicBezTo>
                  <a:lnTo>
                    <a:pt x="4859" y="3906"/>
                  </a:lnTo>
                  <a:cubicBezTo>
                    <a:pt x="4906" y="3823"/>
                    <a:pt x="4954" y="3728"/>
                    <a:pt x="4978" y="3644"/>
                  </a:cubicBezTo>
                  <a:lnTo>
                    <a:pt x="5502" y="3537"/>
                  </a:lnTo>
                  <a:cubicBezTo>
                    <a:pt x="5692" y="3489"/>
                    <a:pt x="5847" y="3311"/>
                    <a:pt x="5847" y="3120"/>
                  </a:cubicBezTo>
                  <a:lnTo>
                    <a:pt x="5847" y="2775"/>
                  </a:lnTo>
                  <a:cubicBezTo>
                    <a:pt x="5847" y="2549"/>
                    <a:pt x="5716" y="2382"/>
                    <a:pt x="5502" y="2334"/>
                  </a:cubicBezTo>
                  <a:lnTo>
                    <a:pt x="4990" y="2227"/>
                  </a:lnTo>
                  <a:cubicBezTo>
                    <a:pt x="4954" y="2144"/>
                    <a:pt x="4906" y="2037"/>
                    <a:pt x="4871" y="1965"/>
                  </a:cubicBezTo>
                  <a:lnTo>
                    <a:pt x="5168" y="1513"/>
                  </a:lnTo>
                  <a:cubicBezTo>
                    <a:pt x="5287" y="1346"/>
                    <a:pt x="5252" y="1108"/>
                    <a:pt x="5109" y="977"/>
                  </a:cubicBezTo>
                  <a:lnTo>
                    <a:pt x="4871" y="739"/>
                  </a:lnTo>
                  <a:cubicBezTo>
                    <a:pt x="4780" y="656"/>
                    <a:pt x="4666" y="613"/>
                    <a:pt x="4555" y="613"/>
                  </a:cubicBezTo>
                  <a:cubicBezTo>
                    <a:pt x="4476" y="613"/>
                    <a:pt x="4399" y="635"/>
                    <a:pt x="4335" y="680"/>
                  </a:cubicBezTo>
                  <a:lnTo>
                    <a:pt x="3882" y="977"/>
                  </a:lnTo>
                  <a:cubicBezTo>
                    <a:pt x="3799" y="941"/>
                    <a:pt x="3704" y="894"/>
                    <a:pt x="3620" y="858"/>
                  </a:cubicBezTo>
                  <a:lnTo>
                    <a:pt x="3513" y="346"/>
                  </a:lnTo>
                  <a:cubicBezTo>
                    <a:pt x="3466" y="144"/>
                    <a:pt x="3287" y="1"/>
                    <a:pt x="3097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9"/>
            <p:cNvSpPr/>
            <p:nvPr/>
          </p:nvSpPr>
          <p:spPr>
            <a:xfrm>
              <a:off x="6305888" y="3129884"/>
              <a:ext cx="64488" cy="64456"/>
            </a:xfrm>
            <a:custGeom>
              <a:avLst/>
              <a:gdLst/>
              <a:ahLst/>
              <a:cxnLst/>
              <a:rect l="l" t="t" r="r" b="b"/>
              <a:pathLst>
                <a:path w="2026" h="2025" extrusionOk="0">
                  <a:moveTo>
                    <a:pt x="1013" y="1"/>
                  </a:moveTo>
                  <a:cubicBezTo>
                    <a:pt x="453" y="1"/>
                    <a:pt x="1" y="441"/>
                    <a:pt x="1" y="1013"/>
                  </a:cubicBezTo>
                  <a:cubicBezTo>
                    <a:pt x="1" y="1561"/>
                    <a:pt x="442" y="2025"/>
                    <a:pt x="1013" y="2025"/>
                  </a:cubicBezTo>
                  <a:cubicBezTo>
                    <a:pt x="1227" y="2025"/>
                    <a:pt x="1442" y="1942"/>
                    <a:pt x="1620" y="1811"/>
                  </a:cubicBezTo>
                  <a:cubicBezTo>
                    <a:pt x="1692" y="1751"/>
                    <a:pt x="1704" y="1632"/>
                    <a:pt x="1644" y="1561"/>
                  </a:cubicBezTo>
                  <a:cubicBezTo>
                    <a:pt x="1608" y="1517"/>
                    <a:pt x="1549" y="1491"/>
                    <a:pt x="1493" y="1491"/>
                  </a:cubicBezTo>
                  <a:cubicBezTo>
                    <a:pt x="1457" y="1491"/>
                    <a:pt x="1422" y="1502"/>
                    <a:pt x="1394" y="1525"/>
                  </a:cubicBezTo>
                  <a:cubicBezTo>
                    <a:pt x="1275" y="1620"/>
                    <a:pt x="1144" y="1668"/>
                    <a:pt x="989" y="1668"/>
                  </a:cubicBezTo>
                  <a:cubicBezTo>
                    <a:pt x="632" y="1668"/>
                    <a:pt x="358" y="1370"/>
                    <a:pt x="358" y="1025"/>
                  </a:cubicBezTo>
                  <a:cubicBezTo>
                    <a:pt x="382" y="668"/>
                    <a:pt x="668" y="370"/>
                    <a:pt x="1025" y="370"/>
                  </a:cubicBezTo>
                  <a:cubicBezTo>
                    <a:pt x="1382" y="370"/>
                    <a:pt x="1668" y="668"/>
                    <a:pt x="1668" y="1013"/>
                  </a:cubicBezTo>
                  <a:cubicBezTo>
                    <a:pt x="1668" y="1120"/>
                    <a:pt x="1739" y="1191"/>
                    <a:pt x="1846" y="1191"/>
                  </a:cubicBezTo>
                  <a:cubicBezTo>
                    <a:pt x="1942" y="1191"/>
                    <a:pt x="2025" y="1120"/>
                    <a:pt x="2025" y="1013"/>
                  </a:cubicBezTo>
                  <a:cubicBezTo>
                    <a:pt x="2025" y="453"/>
                    <a:pt x="1573" y="1"/>
                    <a:pt x="1013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9"/>
            <p:cNvSpPr/>
            <p:nvPr/>
          </p:nvSpPr>
          <p:spPr>
            <a:xfrm>
              <a:off x="6173634" y="2997631"/>
              <a:ext cx="70153" cy="70153"/>
            </a:xfrm>
            <a:custGeom>
              <a:avLst/>
              <a:gdLst/>
              <a:ahLst/>
              <a:cxnLst/>
              <a:rect l="l" t="t" r="r" b="b"/>
              <a:pathLst>
                <a:path w="2204" h="2204" extrusionOk="0">
                  <a:moveTo>
                    <a:pt x="1096" y="370"/>
                  </a:moveTo>
                  <a:cubicBezTo>
                    <a:pt x="1501" y="370"/>
                    <a:pt x="1834" y="703"/>
                    <a:pt x="1834" y="1108"/>
                  </a:cubicBezTo>
                  <a:cubicBezTo>
                    <a:pt x="1834" y="1501"/>
                    <a:pt x="1501" y="1834"/>
                    <a:pt x="1096" y="1834"/>
                  </a:cubicBezTo>
                  <a:cubicBezTo>
                    <a:pt x="691" y="1834"/>
                    <a:pt x="370" y="1501"/>
                    <a:pt x="370" y="1108"/>
                  </a:cubicBezTo>
                  <a:cubicBezTo>
                    <a:pt x="370" y="703"/>
                    <a:pt x="703" y="370"/>
                    <a:pt x="1096" y="370"/>
                  </a:cubicBezTo>
                  <a:close/>
                  <a:moveTo>
                    <a:pt x="1096" y="1"/>
                  </a:moveTo>
                  <a:cubicBezTo>
                    <a:pt x="489" y="1"/>
                    <a:pt x="1" y="489"/>
                    <a:pt x="1" y="1108"/>
                  </a:cubicBezTo>
                  <a:cubicBezTo>
                    <a:pt x="1" y="1715"/>
                    <a:pt x="489" y="2203"/>
                    <a:pt x="1096" y="2203"/>
                  </a:cubicBezTo>
                  <a:cubicBezTo>
                    <a:pt x="1715" y="2191"/>
                    <a:pt x="2203" y="1703"/>
                    <a:pt x="2203" y="1108"/>
                  </a:cubicBezTo>
                  <a:cubicBezTo>
                    <a:pt x="2203" y="489"/>
                    <a:pt x="1715" y="1"/>
                    <a:pt x="1096" y="1"/>
                  </a:cubicBezTo>
                  <a:close/>
                </a:path>
              </a:pathLst>
            </a:custGeom>
            <a:solidFill>
              <a:srgbClr val="7B7B7B"/>
            </a:solidFill>
            <a:ln w="9525" cap="flat" cmpd="sng">
              <a:solidFill>
                <a:srgbClr val="26262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8" name="Google Shape;138;p59" descr="Das Bundesministerium für Bildung und Forschung - tanja-hoermanns Webseite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9"/>
          <p:cNvSpPr/>
          <p:nvPr/>
        </p:nvSpPr>
        <p:spPr>
          <a:xfrm>
            <a:off x="144532" y="3017690"/>
            <a:ext cx="9206348" cy="803960"/>
          </a:xfrm>
          <a:prstGeom prst="homePlate">
            <a:avLst>
              <a:gd name="adj" fmla="val 50000"/>
            </a:avLst>
          </a:prstGeom>
          <a:solidFill>
            <a:srgbClr val="5CB6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None/>
            </a:pPr>
            <a:r>
              <a:rPr lang="de-DE" sz="2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In einem Semester zum Erfolg</a:t>
            </a:r>
            <a:endParaRPr sz="2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0" name="Google Shape;1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9"/>
          <p:cNvSpPr/>
          <p:nvPr/>
        </p:nvSpPr>
        <p:spPr>
          <a:xfrm>
            <a:off x="3206085" y="4599225"/>
            <a:ext cx="715617" cy="705678"/>
          </a:xfrm>
          <a:prstGeom prst="ellipse">
            <a:avLst/>
          </a:prstGeom>
          <a:solidFill>
            <a:srgbClr val="E1EFD8"/>
          </a:solidFill>
          <a:ln w="38100" cap="flat" cmpd="sng">
            <a:solidFill>
              <a:srgbClr val="5CB6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9"/>
          <p:cNvSpPr/>
          <p:nvPr/>
        </p:nvSpPr>
        <p:spPr>
          <a:xfrm>
            <a:off x="3457370" y="4769733"/>
            <a:ext cx="367294" cy="369332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7B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/>
          <p:nvPr/>
        </p:nvSpPr>
        <p:spPr>
          <a:xfrm>
            <a:off x="991640" y="2427731"/>
            <a:ext cx="8715663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Löst die potenzielle Lösung das </a:t>
            </a:r>
            <a:endParaRPr sz="32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 des Kunden </a:t>
            </a:r>
            <a:endParaRPr sz="32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und ist der Kunde bereit für die </a:t>
            </a:r>
            <a:endParaRPr sz="32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Lösung zu bezahlen?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/>
          <p:nvPr/>
        </p:nvSpPr>
        <p:spPr>
          <a:xfrm>
            <a:off x="144532" y="100797"/>
            <a:ext cx="8112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Recap Problem-Solution-Fit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5" descr="Das Bundesministerium für Bildung und Forschung - tanja-hoermanns Webseite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/>
          <p:nvPr/>
        </p:nvSpPr>
        <p:spPr>
          <a:xfrm>
            <a:off x="1518455" y="1414932"/>
            <a:ext cx="7775070" cy="38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Generierung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alternativer Lösungsmöglichkeiten </a:t>
            </a: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auf Basis der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Probleminterviews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Priorisierung</a:t>
            </a: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der alternativen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Lösungsmöglichkeiten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Entwicklung und Durchführung </a:t>
            </a: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eines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Smoke-Tests</a:t>
            </a: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zur Ermittlung des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Bedarfs</a:t>
            </a:r>
            <a:r>
              <a:rPr lang="de-DE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und der </a:t>
            </a:r>
            <a:r>
              <a:rPr lang="de-DE" sz="18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Zahlungsbereitschaft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8" name="Google Shape;158;p15" descr="Test Icons - Download Free Vector Icons | Noun Projec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9289" y="3880300"/>
            <a:ext cx="977566" cy="977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 descr="Handyman tools | Kostenlos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1233" y="1971417"/>
            <a:ext cx="623355" cy="62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 descr="Sinuswellen-analyse | Kostenlos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2242" y="3014991"/>
            <a:ext cx="631660" cy="63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/>
          <p:nvPr/>
        </p:nvSpPr>
        <p:spPr>
          <a:xfrm>
            <a:off x="144532" y="100797"/>
            <a:ext cx="8112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Recap Problem-Solution-Fit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2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8490" y="2592473"/>
            <a:ext cx="7114799" cy="243671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/>
          <p:nvPr/>
        </p:nvSpPr>
        <p:spPr>
          <a:xfrm>
            <a:off x="114055" y="1098505"/>
            <a:ext cx="20906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>
                <a:solidFill>
                  <a:srgbClr val="5EB130"/>
                </a:solidFill>
                <a:latin typeface="Poppins"/>
                <a:ea typeface="Poppins"/>
                <a:cs typeface="Poppins"/>
                <a:sym typeface="Poppins"/>
              </a:rPr>
              <a:t>Design Thinking</a:t>
            </a:r>
            <a:endParaRPr sz="1800" b="0" i="0" u="none" strike="noStrike" cap="none">
              <a:solidFill>
                <a:srgbClr val="5EB13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3893113" y="6525440"/>
            <a:ext cx="4620176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Quelle: https://teamentwicklung-lab.de/was-ist-design-thinking/</a:t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144532" y="100797"/>
            <a:ext cx="8112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Recap Problem-Solution-Fit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74"/>
          <p:cNvGrpSpPr/>
          <p:nvPr/>
        </p:nvGrpSpPr>
        <p:grpSpPr>
          <a:xfrm>
            <a:off x="480719" y="1653231"/>
            <a:ext cx="8255639" cy="3440280"/>
            <a:chOff x="3119" y="0"/>
            <a:chExt cx="9121596" cy="3947639"/>
          </a:xfrm>
        </p:grpSpPr>
        <p:sp>
          <p:nvSpPr>
            <p:cNvPr id="177" name="Google Shape;177;p74"/>
            <p:cNvSpPr/>
            <p:nvPr/>
          </p:nvSpPr>
          <p:spPr>
            <a:xfrm>
              <a:off x="536009" y="0"/>
              <a:ext cx="7758660" cy="39476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1E1">
                <a:alpha val="2784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74"/>
            <p:cNvSpPr/>
            <p:nvPr/>
          </p:nvSpPr>
          <p:spPr>
            <a:xfrm>
              <a:off x="3119" y="1184291"/>
              <a:ext cx="2027021" cy="1579055"/>
            </a:xfrm>
            <a:prstGeom prst="roundRect">
              <a:avLst>
                <a:gd name="adj" fmla="val 16667"/>
              </a:avLst>
            </a:prstGeom>
            <a:solidFill>
              <a:srgbClr val="E1EFD8"/>
            </a:solidFill>
            <a:ln w="25400" cap="flat" cmpd="sng">
              <a:solidFill>
                <a:srgbClr val="C4E0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74"/>
            <p:cNvSpPr txBox="1"/>
            <p:nvPr/>
          </p:nvSpPr>
          <p:spPr>
            <a:xfrm>
              <a:off x="80202" y="1261374"/>
              <a:ext cx="1872855" cy="1424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0" i="0" u="none" strike="noStrike" cap="non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Customer-</a:t>
              </a:r>
              <a:br>
                <a:rPr lang="de-DE" sz="2000" b="0" i="0" u="none" strike="noStrike" cap="non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de-DE" sz="2000" b="0" i="0" u="none" strike="noStrike" cap="non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Problem-Fit</a:t>
              </a:r>
              <a:endParaRPr sz="2000" b="0" i="0" u="none" strike="noStrike" cap="non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0" name="Google Shape;180;p74"/>
            <p:cNvSpPr/>
            <p:nvPr/>
          </p:nvSpPr>
          <p:spPr>
            <a:xfrm>
              <a:off x="2367978" y="1184291"/>
              <a:ext cx="2027021" cy="1579055"/>
            </a:xfrm>
            <a:prstGeom prst="roundRect">
              <a:avLst>
                <a:gd name="adj" fmla="val 16667"/>
              </a:avLst>
            </a:prstGeom>
            <a:solidFill>
              <a:srgbClr val="E1EFD8"/>
            </a:solidFill>
            <a:ln w="25400" cap="flat" cmpd="sng">
              <a:solidFill>
                <a:srgbClr val="C4E0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74"/>
            <p:cNvSpPr txBox="1"/>
            <p:nvPr/>
          </p:nvSpPr>
          <p:spPr>
            <a:xfrm>
              <a:off x="2445061" y="1261374"/>
              <a:ext cx="1872855" cy="1424889"/>
            </a:xfrm>
            <a:prstGeom prst="rect">
              <a:avLst/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0" i="0" u="none" strike="noStrike" cap="none">
                  <a:solidFill>
                    <a:schemeClr val="accent6"/>
                  </a:solidFill>
                  <a:latin typeface="Poppins"/>
                  <a:ea typeface="Poppins"/>
                  <a:cs typeface="Poppins"/>
                  <a:sym typeface="Poppins"/>
                </a:rPr>
                <a:t>Problem-Solution-Fit</a:t>
              </a:r>
              <a:endParaRPr sz="2000" b="0" i="0" u="none" strike="noStrike" cap="none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74"/>
            <p:cNvSpPr/>
            <p:nvPr/>
          </p:nvSpPr>
          <p:spPr>
            <a:xfrm>
              <a:off x="4732836" y="1184291"/>
              <a:ext cx="2027021" cy="15790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74"/>
            <p:cNvSpPr txBox="1"/>
            <p:nvPr/>
          </p:nvSpPr>
          <p:spPr>
            <a:xfrm>
              <a:off x="4716276" y="1261375"/>
              <a:ext cx="2060141" cy="1424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1" i="0" u="none" strike="noStrike" cap="none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Prototyping</a:t>
              </a:r>
              <a:endParaRPr sz="20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74"/>
            <p:cNvSpPr/>
            <p:nvPr/>
          </p:nvSpPr>
          <p:spPr>
            <a:xfrm>
              <a:off x="7097694" y="1184291"/>
              <a:ext cx="2027021" cy="157905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rgbClr val="9595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74"/>
            <p:cNvSpPr txBox="1"/>
            <p:nvPr/>
          </p:nvSpPr>
          <p:spPr>
            <a:xfrm>
              <a:off x="7174777" y="1261374"/>
              <a:ext cx="1872855" cy="14248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de-DE" sz="2000" b="0" i="0" u="none" strike="noStrike" cap="none">
                  <a:solidFill>
                    <a:srgbClr val="BFBFBF"/>
                  </a:solidFill>
                  <a:latin typeface="Poppins"/>
                  <a:ea typeface="Poppins"/>
                  <a:cs typeface="Poppins"/>
                  <a:sym typeface="Poppins"/>
                </a:rPr>
                <a:t>Business Plan</a:t>
              </a:r>
              <a:endParaRPr sz="2000" b="0" i="0" u="none" strike="noStrike" cap="none">
                <a:solidFill>
                  <a:srgbClr val="BFBFB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6" name="Google Shape;186;p74"/>
          <p:cNvSpPr txBox="1"/>
          <p:nvPr/>
        </p:nvSpPr>
        <p:spPr>
          <a:xfrm>
            <a:off x="2483016" y="1459163"/>
            <a:ext cx="2346122" cy="955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Löst</a:t>
            </a:r>
            <a:r>
              <a:rPr lang="de-DE"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 die angedachte </a:t>
            </a:r>
            <a:r>
              <a:rPr lang="de-DE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Lösung das Problem </a:t>
            </a:r>
            <a:r>
              <a:rPr lang="de-DE"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der Kunden und ist dieser </a:t>
            </a:r>
            <a:r>
              <a:rPr lang="de-DE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bereit dafür zu zahlen?</a:t>
            </a:r>
            <a:endParaRPr sz="1400" b="1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4"/>
          <p:cNvSpPr txBox="1"/>
          <p:nvPr/>
        </p:nvSpPr>
        <p:spPr>
          <a:xfrm>
            <a:off x="480719" y="4312257"/>
            <a:ext cx="2004000" cy="97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Wurde eine </a:t>
            </a:r>
            <a:r>
              <a:rPr lang="de-DE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attraktive Kundengruppe </a:t>
            </a:r>
            <a:r>
              <a:rPr lang="de-DE"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mit einem </a:t>
            </a:r>
            <a:r>
              <a:rPr lang="de-DE" sz="1400" b="1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relevanten Problem </a:t>
            </a:r>
            <a:r>
              <a:rPr lang="de-DE" sz="14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rPr>
              <a:t>identifiziert?</a:t>
            </a:r>
            <a:endParaRPr sz="14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4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4"/>
          <p:cNvSpPr/>
          <p:nvPr/>
        </p:nvSpPr>
        <p:spPr>
          <a:xfrm>
            <a:off x="144532" y="100797"/>
            <a:ext cx="8112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de-DE" sz="4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Recap Problem-Solution-Fit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6"/>
          <p:cNvSpPr/>
          <p:nvPr/>
        </p:nvSpPr>
        <p:spPr>
          <a:xfrm>
            <a:off x="0" y="0"/>
            <a:ext cx="6241312" cy="9037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6"/>
          <p:cNvSpPr/>
          <p:nvPr/>
        </p:nvSpPr>
        <p:spPr>
          <a:xfrm>
            <a:off x="5562845" y="-98592"/>
            <a:ext cx="6629155" cy="6974006"/>
          </a:xfrm>
          <a:prstGeom prst="rect">
            <a:avLst/>
          </a:prstGeom>
          <a:solidFill>
            <a:srgbClr val="5EB1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6"/>
          <p:cNvSpPr/>
          <p:nvPr/>
        </p:nvSpPr>
        <p:spPr>
          <a:xfrm>
            <a:off x="5771498" y="3372741"/>
            <a:ext cx="621184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32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Prototyping</a:t>
            </a:r>
            <a:endParaRPr sz="32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(16.12.20-01.02.21)</a:t>
            </a: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8" name="Google Shape;198;p76" descr="Ein Bild, das Zeichnung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 t="19054" b="9945"/>
          <a:stretch/>
        </p:blipFill>
        <p:spPr>
          <a:xfrm>
            <a:off x="6542572" y="749227"/>
            <a:ext cx="4851069" cy="240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6" descr="How to run a Crazy eights workshop. | by Hana Stevenson | Prototypr"/>
          <p:cNvPicPr preferRelativeResize="0"/>
          <p:nvPr/>
        </p:nvPicPr>
        <p:blipFill rotWithShape="1">
          <a:blip r:embed="rId4">
            <a:alphaModFix/>
          </a:blip>
          <a:srcRect l="5190" r="48966"/>
          <a:stretch/>
        </p:blipFill>
        <p:spPr>
          <a:xfrm>
            <a:off x="0" y="-80608"/>
            <a:ext cx="5654040" cy="693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7"/>
          <p:cNvSpPr/>
          <p:nvPr/>
        </p:nvSpPr>
        <p:spPr>
          <a:xfrm>
            <a:off x="209550" y="28575"/>
            <a:ext cx="7113568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4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Einführung Prototyping</a:t>
            </a:r>
            <a:endParaRPr sz="24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5" name="Google Shape;205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29" y="6153823"/>
            <a:ext cx="719605" cy="471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7" descr="Das Bundesministerium für Bildung und Forschung - tanja-hoermanns Webseite!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171" y="6087148"/>
            <a:ext cx="1683881" cy="72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77"/>
          <p:cNvSpPr txBox="1"/>
          <p:nvPr/>
        </p:nvSpPr>
        <p:spPr>
          <a:xfrm>
            <a:off x="966171" y="2668425"/>
            <a:ext cx="10344549" cy="14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de-DE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manifestation of an idea into a format that communicates the idea to others or is tested with users , with the intention to improve over time.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77"/>
          <p:cNvSpPr/>
          <p:nvPr/>
        </p:nvSpPr>
        <p:spPr>
          <a:xfrm>
            <a:off x="343929" y="1960100"/>
            <a:ext cx="1187988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„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endParaRPr sz="64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lang="de-DE" sz="6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“</a:t>
            </a:r>
            <a:endParaRPr sz="6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7"/>
          <p:cNvSpPr txBox="1"/>
          <p:nvPr/>
        </p:nvSpPr>
        <p:spPr>
          <a:xfrm>
            <a:off x="889970" y="4556823"/>
            <a:ext cx="10344549" cy="149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de-DE" sz="1467" b="0" i="0" u="none" strike="noStrike" cap="none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rPr>
              <a:t>- Kathryn McElroy</a:t>
            </a:r>
            <a:endParaRPr sz="1467" b="0" i="0" u="none" strike="noStrike" cap="none">
              <a:solidFill>
                <a:schemeClr val="dk1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741</Words>
  <Application>Microsoft Office PowerPoint</Application>
  <PresentationFormat>Breitbild</PresentationFormat>
  <Paragraphs>196</Paragraphs>
  <Slides>29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Montserrat</vt:lpstr>
      <vt:lpstr>Poppins</vt:lpstr>
      <vt:lpstr>Arial</vt:lpstr>
      <vt:lpstr>Calibri</vt:lpstr>
      <vt:lpstr>Poppins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kristina_huelsebusch@web.de</dc:creator>
  <cp:lastModifiedBy>Zoll, Christian</cp:lastModifiedBy>
  <cp:revision>3</cp:revision>
  <dcterms:created xsi:type="dcterms:W3CDTF">2020-10-12T17:30:20Z</dcterms:created>
  <dcterms:modified xsi:type="dcterms:W3CDTF">2021-08-12T12:52:15Z</dcterms:modified>
</cp:coreProperties>
</file>