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301" r:id="rId14"/>
    <p:sldId id="277" r:id="rId15"/>
    <p:sldId id="278" r:id="rId16"/>
    <p:sldId id="279" r:id="rId17"/>
    <p:sldId id="302" r:id="rId18"/>
    <p:sldId id="280" r:id="rId19"/>
    <p:sldId id="281" r:id="rId20"/>
    <p:sldId id="300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Poppins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0" roundtripDataSignature="AMtx7mgBydvUYAWH/3syAgt+Qgfk1DnT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84D8D1C-AAF5-45E5-BA53-3635389C05BA}">
  <a:tblStyle styleId="{284D8D1C-AAF5-45E5-BA53-3635389C05B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60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6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C</a:t>
            </a:r>
            <a:endParaRPr/>
          </a:p>
        </p:txBody>
      </p:sp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5" name="Google Shape;305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7" name="Google Shape;317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4" name="Google Shape;364;p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2" name="Google Shape;402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6" name="Google Shape;416;p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9" name="Google Shape;449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2" name="Google Shape;482;p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5" name="Google Shape;765;p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K ende</a:t>
            </a:r>
            <a:endParaRPr/>
          </a:p>
        </p:txBody>
      </p:sp>
      <p:sp>
        <p:nvSpPr>
          <p:cNvPr id="272" name="Google Shape;272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C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1" name="Google Shape;291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8" name="Google Shape;298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Titel und Inhal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marR="0" lvl="0" indent="-482588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3810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fld id="{00000000-1234-1234-1234-123412341234}" type="slidenum">
              <a:rPr lang="de-DE" smtClean="0"/>
              <a:pPr algn="l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4555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6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sz="14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  <a:defRPr sz="14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  <a:defRPr sz="14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sz="14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  <a:defRPr sz="14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  <a:defRPr sz="14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sz="14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Char char="■"/>
              <a:defRPr sz="14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62"/>
          <p:cNvSpPr txBox="1">
            <a:spLocks noGrp="1"/>
          </p:cNvSpPr>
          <p:nvPr>
            <p:ph type="sldNum" idx="12"/>
          </p:nvPr>
        </p:nvSpPr>
        <p:spPr>
          <a:xfrm>
            <a:off x="3810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6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7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6" name="Google Shape;56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7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7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4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2.png"/><Relationship Id="rId5" Type="http://schemas.openxmlformats.org/officeDocument/2006/relationships/image" Target="../media/image20.png"/><Relationship Id="rId10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11" Type="http://schemas.openxmlformats.org/officeDocument/2006/relationships/image" Target="../media/image4.png"/><Relationship Id="rId5" Type="http://schemas.openxmlformats.org/officeDocument/2006/relationships/image" Target="../media/image30.png"/><Relationship Id="rId10" Type="http://schemas.openxmlformats.org/officeDocument/2006/relationships/image" Target="../media/image3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"/>
          <p:cNvSpPr/>
          <p:nvPr/>
        </p:nvSpPr>
        <p:spPr>
          <a:xfrm>
            <a:off x="0" y="-98592"/>
            <a:ext cx="12192000" cy="6974006"/>
          </a:xfrm>
          <a:prstGeom prst="rect">
            <a:avLst/>
          </a:prstGeom>
          <a:solidFill>
            <a:srgbClr val="5EB1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"/>
          <p:cNvSpPr/>
          <p:nvPr/>
        </p:nvSpPr>
        <p:spPr>
          <a:xfrm>
            <a:off x="953332" y="3335770"/>
            <a:ext cx="10004245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5400" b="0" i="0" u="none" strike="noStrike" cap="none" dirty="0" smtClean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Geschäftsmodell</a:t>
            </a:r>
            <a:endParaRPr sz="5400" b="1" i="0" u="none" strike="noStrike" cap="none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4" name="Google Shape;84;p1" descr="Ein Bild, das Zeichnung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 t="19054" b="9945"/>
          <a:stretch/>
        </p:blipFill>
        <p:spPr>
          <a:xfrm>
            <a:off x="2573275" y="539826"/>
            <a:ext cx="6764357" cy="337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89"/>
          <p:cNvSpPr/>
          <p:nvPr/>
        </p:nvSpPr>
        <p:spPr>
          <a:xfrm>
            <a:off x="0" y="-9584"/>
            <a:ext cx="12192000" cy="632604"/>
          </a:xfrm>
          <a:prstGeom prst="rect">
            <a:avLst/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0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8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Geschäftsmodell</a:t>
            </a:r>
            <a:endParaRPr sz="2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Google Shape;308;p89" descr="Datei:Business Model Canva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7082" y="2720049"/>
            <a:ext cx="4946956" cy="3484196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89"/>
          <p:cNvSpPr/>
          <p:nvPr/>
        </p:nvSpPr>
        <p:spPr>
          <a:xfrm>
            <a:off x="6597082" y="4271288"/>
            <a:ext cx="4946956" cy="381719"/>
          </a:xfrm>
          <a:prstGeom prst="rect">
            <a:avLst/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Business Model Canvas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p89" descr="https://blog.seibert-media.net/wp-content/uploads/2019/01/Lean-Canvas-Fill-Order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757" y="2720049"/>
            <a:ext cx="5348976" cy="3484196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89"/>
          <p:cNvSpPr/>
          <p:nvPr/>
        </p:nvSpPr>
        <p:spPr>
          <a:xfrm>
            <a:off x="485757" y="4271288"/>
            <a:ext cx="5301503" cy="381719"/>
          </a:xfrm>
          <a:prstGeom prst="rect">
            <a:avLst/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Lean Canvas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Google Shape;312;p8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74989" y="6204245"/>
            <a:ext cx="862323" cy="565117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89"/>
          <p:cNvSpPr txBox="1"/>
          <p:nvPr/>
        </p:nvSpPr>
        <p:spPr>
          <a:xfrm>
            <a:off x="485757" y="1256036"/>
            <a:ext cx="1024467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Zur Abbildung eures Geschäftsmodell könnt ihr verschiedene Canvas, abhängig vom aktuellen Entwicklungsstand verwenden 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" name="Google Shape;314;p89" descr="Ausrufezeichen | Kostenlose Ic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78193" y="1240531"/>
            <a:ext cx="877135" cy="877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06;p77" descr="Das Bundesministerium für Bildung und Forschung - tanja-hoermanns Webseite!"/>
          <p:cNvPicPr preferRelativeResize="0">
            <a:picLocks noChangeAspect="1"/>
          </p:cNvPicPr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38473" y="6454977"/>
            <a:ext cx="837471" cy="358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90"/>
          <p:cNvSpPr/>
          <p:nvPr/>
        </p:nvSpPr>
        <p:spPr>
          <a:xfrm>
            <a:off x="0" y="-9584"/>
            <a:ext cx="12192000" cy="632604"/>
          </a:xfrm>
          <a:prstGeom prst="rect">
            <a:avLst/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0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8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Geschäftsmodell</a:t>
            </a:r>
            <a:endParaRPr sz="2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90" descr="Sinuswellen-analyse | Kostenlose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558" y="1961000"/>
            <a:ext cx="599095" cy="599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90" descr="Tools Icons - Download Free Vector Icons | Noun Projec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8815" y="3442034"/>
            <a:ext cx="456041" cy="456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90" descr="Gearwheel Industry Mechanism Repair System. Actions Business Circle Cog  Connection Technical S Svg Png Icon Free Download (#560559) -  OnlineWebFonts.CO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3631" y="4561436"/>
            <a:ext cx="534947" cy="540405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90"/>
          <p:cNvSpPr txBox="1"/>
          <p:nvPr/>
        </p:nvSpPr>
        <p:spPr>
          <a:xfrm>
            <a:off x="1171447" y="1852209"/>
            <a:ext cx="430759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Eignet sich besonders für Startups in der </a:t>
            </a:r>
            <a:r>
              <a:rPr lang="de-DE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frühen Ideenphase und Entwicklungsphase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90"/>
          <p:cNvSpPr txBox="1"/>
          <p:nvPr/>
        </p:nvSpPr>
        <p:spPr>
          <a:xfrm>
            <a:off x="1171447" y="3318841"/>
            <a:ext cx="467108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Der Fokus liegt darauf wirklich </a:t>
            </a:r>
            <a:r>
              <a:rPr lang="de-DE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neues</a:t>
            </a:r>
            <a:r>
              <a:rPr lang="de-DE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zu schaffen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90"/>
          <p:cNvSpPr txBox="1"/>
          <p:nvPr/>
        </p:nvSpPr>
        <p:spPr>
          <a:xfrm>
            <a:off x="1171447" y="4477696"/>
            <a:ext cx="467108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Sie zeigt die Elemente auf, um sich im </a:t>
            </a:r>
            <a:r>
              <a:rPr lang="de-DE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Markt</a:t>
            </a:r>
            <a:r>
              <a:rPr lang="de-DE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erfolgreich </a:t>
            </a:r>
            <a:r>
              <a:rPr lang="de-DE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durchzusetzen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6" name="Google Shape;326;p9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74989" y="6204245"/>
            <a:ext cx="862323" cy="565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90" descr="https://blog.seibert-media.net/wp-content/uploads/2019/01/Lean-Canvas-Fill-Order-1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24696" y="1852209"/>
            <a:ext cx="5348976" cy="3484196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90"/>
          <p:cNvSpPr/>
          <p:nvPr/>
        </p:nvSpPr>
        <p:spPr>
          <a:xfrm>
            <a:off x="6324696" y="3286926"/>
            <a:ext cx="5301503" cy="614762"/>
          </a:xfrm>
          <a:prstGeom prst="rect">
            <a:avLst/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Lean Canvas</a:t>
            </a: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206;p77" descr="Das Bundesministerium für Bildung und Forschung - tanja-hoermanns Webseite!"/>
          <p:cNvPicPr preferRelativeResize="0">
            <a:picLocks noChangeAspect="1"/>
          </p:cNvPicPr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138473" y="6454977"/>
            <a:ext cx="837471" cy="358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91"/>
          <p:cNvSpPr/>
          <p:nvPr/>
        </p:nvSpPr>
        <p:spPr>
          <a:xfrm>
            <a:off x="0" y="-9584"/>
            <a:ext cx="12192000" cy="632604"/>
          </a:xfrm>
          <a:prstGeom prst="rect">
            <a:avLst/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0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8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Geschäftsmodell – </a:t>
            </a:r>
            <a:r>
              <a:rPr lang="de-DE" sz="2800" b="1" dirty="0">
                <a:solidFill>
                  <a:schemeClr val="lt1"/>
                </a:solidFill>
              </a:rPr>
              <a:t>L</a:t>
            </a:r>
            <a:r>
              <a:rPr lang="de-DE" sz="28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ean </a:t>
            </a:r>
            <a:r>
              <a:rPr lang="de-DE" sz="28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Canvas</a:t>
            </a:r>
            <a:endParaRPr sz="2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4" name="Google Shape;334;p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74989" y="6204245"/>
            <a:ext cx="862323" cy="565117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91"/>
          <p:cNvSpPr/>
          <p:nvPr/>
        </p:nvSpPr>
        <p:spPr>
          <a:xfrm>
            <a:off x="954688" y="1096985"/>
            <a:ext cx="10282623" cy="5069508"/>
          </a:xfrm>
          <a:prstGeom prst="rect">
            <a:avLst/>
          </a:prstGeom>
          <a:noFill/>
          <a:ln w="762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91"/>
          <p:cNvSpPr/>
          <p:nvPr/>
        </p:nvSpPr>
        <p:spPr>
          <a:xfrm>
            <a:off x="954687" y="4957589"/>
            <a:ext cx="10282623" cy="1208903"/>
          </a:xfrm>
          <a:prstGeom prst="rect">
            <a:avLst/>
          </a:prstGeom>
          <a:noFill/>
          <a:ln w="762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91"/>
          <p:cNvSpPr/>
          <p:nvPr/>
        </p:nvSpPr>
        <p:spPr>
          <a:xfrm>
            <a:off x="954687" y="1096985"/>
            <a:ext cx="2063936" cy="3860603"/>
          </a:xfrm>
          <a:prstGeom prst="rect">
            <a:avLst/>
          </a:prstGeom>
          <a:noFill/>
          <a:ln w="762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91"/>
          <p:cNvSpPr/>
          <p:nvPr/>
        </p:nvSpPr>
        <p:spPr>
          <a:xfrm>
            <a:off x="9287219" y="1096984"/>
            <a:ext cx="1950091" cy="3860603"/>
          </a:xfrm>
          <a:prstGeom prst="rect">
            <a:avLst/>
          </a:prstGeom>
          <a:noFill/>
          <a:ln w="762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91"/>
          <p:cNvSpPr/>
          <p:nvPr/>
        </p:nvSpPr>
        <p:spPr>
          <a:xfrm>
            <a:off x="954687" y="4957587"/>
            <a:ext cx="5170691" cy="1208903"/>
          </a:xfrm>
          <a:prstGeom prst="rect">
            <a:avLst/>
          </a:prstGeom>
          <a:noFill/>
          <a:ln w="762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1"/>
          <p:cNvSpPr/>
          <p:nvPr/>
        </p:nvSpPr>
        <p:spPr>
          <a:xfrm>
            <a:off x="3016733" y="1106423"/>
            <a:ext cx="2063936" cy="3851163"/>
          </a:xfrm>
          <a:prstGeom prst="rect">
            <a:avLst/>
          </a:prstGeom>
          <a:noFill/>
          <a:ln w="762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91"/>
          <p:cNvSpPr/>
          <p:nvPr/>
        </p:nvSpPr>
        <p:spPr>
          <a:xfrm>
            <a:off x="7225173" y="1106423"/>
            <a:ext cx="2063936" cy="3851164"/>
          </a:xfrm>
          <a:prstGeom prst="rect">
            <a:avLst/>
          </a:prstGeom>
          <a:noFill/>
          <a:ln w="762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91"/>
          <p:cNvSpPr/>
          <p:nvPr/>
        </p:nvSpPr>
        <p:spPr>
          <a:xfrm>
            <a:off x="3016732" y="3040655"/>
            <a:ext cx="2063936" cy="1916929"/>
          </a:xfrm>
          <a:prstGeom prst="rect">
            <a:avLst/>
          </a:prstGeom>
          <a:noFill/>
          <a:ln w="762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91"/>
          <p:cNvSpPr/>
          <p:nvPr/>
        </p:nvSpPr>
        <p:spPr>
          <a:xfrm>
            <a:off x="7237914" y="3027285"/>
            <a:ext cx="2063936" cy="1916929"/>
          </a:xfrm>
          <a:prstGeom prst="rect">
            <a:avLst/>
          </a:prstGeom>
          <a:noFill/>
          <a:ln w="762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91"/>
          <p:cNvSpPr txBox="1"/>
          <p:nvPr/>
        </p:nvSpPr>
        <p:spPr>
          <a:xfrm>
            <a:off x="1067608" y="1322024"/>
            <a:ext cx="183620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Problem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91"/>
          <p:cNvSpPr txBox="1"/>
          <p:nvPr/>
        </p:nvSpPr>
        <p:spPr>
          <a:xfrm>
            <a:off x="3131543" y="1322024"/>
            <a:ext cx="183620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Lösung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91"/>
          <p:cNvSpPr txBox="1"/>
          <p:nvPr/>
        </p:nvSpPr>
        <p:spPr>
          <a:xfrm>
            <a:off x="5145762" y="1322023"/>
            <a:ext cx="201982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Unique Value Proposition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1"/>
          <p:cNvSpPr txBox="1"/>
          <p:nvPr/>
        </p:nvSpPr>
        <p:spPr>
          <a:xfrm>
            <a:off x="7339039" y="1322023"/>
            <a:ext cx="18362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Unfairer Vorteil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91"/>
          <p:cNvSpPr txBox="1"/>
          <p:nvPr/>
        </p:nvSpPr>
        <p:spPr>
          <a:xfrm>
            <a:off x="9407478" y="1322022"/>
            <a:ext cx="18362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Kunden-segmente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91"/>
          <p:cNvSpPr txBox="1"/>
          <p:nvPr/>
        </p:nvSpPr>
        <p:spPr>
          <a:xfrm>
            <a:off x="7368066" y="3233036"/>
            <a:ext cx="183620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Kanäle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91"/>
          <p:cNvSpPr txBox="1"/>
          <p:nvPr/>
        </p:nvSpPr>
        <p:spPr>
          <a:xfrm>
            <a:off x="3032482" y="3233036"/>
            <a:ext cx="201982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Kennzahlen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91"/>
          <p:cNvSpPr txBox="1"/>
          <p:nvPr/>
        </p:nvSpPr>
        <p:spPr>
          <a:xfrm>
            <a:off x="1180528" y="5143934"/>
            <a:ext cx="18362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Kosten-struktur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91"/>
          <p:cNvSpPr txBox="1"/>
          <p:nvPr/>
        </p:nvSpPr>
        <p:spPr>
          <a:xfrm>
            <a:off x="9175243" y="5143933"/>
            <a:ext cx="18362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Einnahme-quellen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p91" descr="Partner Icon #409197 - Free Icons Librar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7866" y="2184624"/>
            <a:ext cx="734459" cy="734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91" descr="Add Activity Svg Png Icon Free Download (#367612) - OnlineWebFonts.CO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95184" y="1816672"/>
            <a:ext cx="494420" cy="564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91" descr="Resource Management Svg Png Icon Free Download (#277437) -  OnlineWebFonts.COM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67923" y="4168667"/>
            <a:ext cx="588441" cy="588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91" descr="Cost Icon #97529 - Free Icons Librar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65554" y="5227950"/>
            <a:ext cx="667690" cy="66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91" descr="Free Icon | Give mone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293419" y="5149863"/>
            <a:ext cx="797396" cy="797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91" descr="customer icon | IconBros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971299" y="2188447"/>
            <a:ext cx="708561" cy="708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91" descr="Channels Icons - Download Free Vector Icons | Noun Project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959574" y="3911346"/>
            <a:ext cx="667690" cy="66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91" descr="Users relation - Free people icons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63916" y="2173910"/>
            <a:ext cx="659005" cy="659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91" descr="Added Value Icons - Download Free Vector Icons | Noun Project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762859" y="2138774"/>
            <a:ext cx="807905" cy="807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206;p77" descr="Das Bundesministerium für Bildung und Forschung - tanja-hoermanns Webseite!"/>
          <p:cNvPicPr preferRelativeResize="0">
            <a:picLocks noChangeAspect="1"/>
          </p:cNvPicPr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138473" y="6454977"/>
            <a:ext cx="837471" cy="358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78049" y="6097534"/>
            <a:ext cx="1685315" cy="2953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38;g81e6bd9a26_0_12"/>
          <p:cNvSpPr/>
          <p:nvPr/>
        </p:nvSpPr>
        <p:spPr>
          <a:xfrm>
            <a:off x="9692192" y="2396073"/>
            <a:ext cx="2401200" cy="23223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de-DE" sz="1300" b="1" dirty="0"/>
              <a:t>Team</a:t>
            </a:r>
            <a:endParaRPr sz="1300" b="1" dirty="0"/>
          </a:p>
          <a:p>
            <a:pPr>
              <a:buClr>
                <a:schemeClr val="dk1"/>
              </a:buClr>
              <a:buSzPts val="1500"/>
            </a:pPr>
            <a:endParaRPr sz="1300" dirty="0">
              <a:solidFill>
                <a:schemeClr val="dk1"/>
              </a:solidFill>
            </a:endParaRPr>
          </a:p>
        </p:txBody>
      </p:sp>
      <p:sp>
        <p:nvSpPr>
          <p:cNvPr id="7" name="Google Shape;439;g81e6bd9a26_0_12"/>
          <p:cNvSpPr/>
          <p:nvPr/>
        </p:nvSpPr>
        <p:spPr>
          <a:xfrm>
            <a:off x="88851" y="1080657"/>
            <a:ext cx="2400900" cy="3637516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de-DE" sz="1300" b="1" dirty="0"/>
              <a:t>Problem</a:t>
            </a:r>
            <a:endParaRPr sz="1300" b="1" dirty="0"/>
          </a:p>
          <a:p>
            <a:pPr>
              <a:buClr>
                <a:schemeClr val="dk1"/>
              </a:buClr>
              <a:buSzPts val="1500"/>
            </a:pPr>
            <a:endParaRPr sz="1300" dirty="0"/>
          </a:p>
          <a:p>
            <a:pPr>
              <a:buClr>
                <a:schemeClr val="dk1"/>
              </a:buClr>
            </a:pPr>
            <a:endParaRPr dirty="0"/>
          </a:p>
          <a:p>
            <a:pPr>
              <a:buClr>
                <a:schemeClr val="dk1"/>
              </a:buClr>
            </a:pPr>
            <a:endParaRPr dirty="0"/>
          </a:p>
          <a:p>
            <a:pPr>
              <a:buClr>
                <a:schemeClr val="dk1"/>
              </a:buClr>
            </a:pPr>
            <a:endParaRPr dirty="0"/>
          </a:p>
          <a:p>
            <a:pPr>
              <a:buClr>
                <a:schemeClr val="dk1"/>
              </a:buClr>
            </a:pPr>
            <a:endParaRPr dirty="0"/>
          </a:p>
        </p:txBody>
      </p:sp>
      <p:sp>
        <p:nvSpPr>
          <p:cNvPr id="8" name="Google Shape;440;g81e6bd9a26_0_12"/>
          <p:cNvSpPr/>
          <p:nvPr/>
        </p:nvSpPr>
        <p:spPr>
          <a:xfrm>
            <a:off x="4884343" y="1080456"/>
            <a:ext cx="2415656" cy="3636237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de-DE" sz="1300" b="1" dirty="0" smtClean="0"/>
              <a:t>Unique Value </a:t>
            </a:r>
            <a:br>
              <a:rPr lang="de-DE" sz="1300" b="1" dirty="0" smtClean="0"/>
            </a:br>
            <a:r>
              <a:rPr lang="de-DE" sz="1300" b="1" dirty="0" smtClean="0"/>
              <a:t>Proposition</a:t>
            </a:r>
            <a:endParaRPr sz="1300" b="1" dirty="0"/>
          </a:p>
          <a:p>
            <a:endParaRPr sz="1300" dirty="0"/>
          </a:p>
          <a:p>
            <a:pPr>
              <a:buClr>
                <a:schemeClr val="dk1"/>
              </a:buClr>
              <a:buSzPts val="1500"/>
            </a:pPr>
            <a:endParaRPr sz="1300" dirty="0">
              <a:solidFill>
                <a:schemeClr val="dk1"/>
              </a:solidFill>
            </a:endParaRPr>
          </a:p>
          <a:p>
            <a:endParaRPr sz="1300" dirty="0"/>
          </a:p>
        </p:txBody>
      </p:sp>
      <p:sp>
        <p:nvSpPr>
          <p:cNvPr id="9" name="Google Shape;441;g81e6bd9a26_0_12"/>
          <p:cNvSpPr/>
          <p:nvPr/>
        </p:nvSpPr>
        <p:spPr>
          <a:xfrm>
            <a:off x="2489551" y="1080456"/>
            <a:ext cx="2401200" cy="2154179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de-DE" sz="1300" b="1" dirty="0"/>
              <a:t>Lösung </a:t>
            </a:r>
            <a:endParaRPr sz="1300" b="1" dirty="0"/>
          </a:p>
        </p:txBody>
      </p:sp>
      <p:sp>
        <p:nvSpPr>
          <p:cNvPr id="10" name="Google Shape;442;g81e6bd9a26_0_12"/>
          <p:cNvSpPr/>
          <p:nvPr/>
        </p:nvSpPr>
        <p:spPr>
          <a:xfrm>
            <a:off x="9692192" y="1078778"/>
            <a:ext cx="2401200" cy="3637916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de-DE" sz="1300" b="1" dirty="0"/>
              <a:t>Kundensegmente</a:t>
            </a:r>
            <a:endParaRPr sz="1300" b="1" dirty="0"/>
          </a:p>
          <a:p>
            <a:endParaRPr sz="1300" dirty="0">
              <a:solidFill>
                <a:schemeClr val="dk1"/>
              </a:solidFill>
            </a:endParaRPr>
          </a:p>
        </p:txBody>
      </p:sp>
      <p:sp>
        <p:nvSpPr>
          <p:cNvPr id="11" name="Google Shape;443;g81e6bd9a26_0_12"/>
          <p:cNvSpPr/>
          <p:nvPr/>
        </p:nvSpPr>
        <p:spPr>
          <a:xfrm>
            <a:off x="7291465" y="1080455"/>
            <a:ext cx="2401200" cy="3637716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de-DE" sz="1300" b="1" dirty="0"/>
              <a:t>Unfaire Vorteile</a:t>
            </a:r>
            <a:endParaRPr sz="1300" b="1" dirty="0"/>
          </a:p>
          <a:p>
            <a:endParaRPr sz="1300" dirty="0">
              <a:solidFill>
                <a:schemeClr val="dk1"/>
              </a:solidFill>
            </a:endParaRPr>
          </a:p>
          <a:p>
            <a:endParaRPr sz="1300" dirty="0"/>
          </a:p>
        </p:txBody>
      </p:sp>
      <p:sp>
        <p:nvSpPr>
          <p:cNvPr id="12" name="Google Shape;444;g81e6bd9a26_0_12"/>
          <p:cNvSpPr/>
          <p:nvPr/>
        </p:nvSpPr>
        <p:spPr>
          <a:xfrm>
            <a:off x="6091119" y="4718372"/>
            <a:ext cx="6002400" cy="16728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de-DE" sz="1300" b="1" dirty="0"/>
              <a:t>Umsätze</a:t>
            </a:r>
            <a:endParaRPr sz="1300" b="1" dirty="0"/>
          </a:p>
          <a:p>
            <a:endParaRPr sz="1300" dirty="0"/>
          </a:p>
          <a:p>
            <a:endParaRPr sz="1300" dirty="0"/>
          </a:p>
          <a:p>
            <a:endParaRPr sz="1300" dirty="0"/>
          </a:p>
        </p:txBody>
      </p:sp>
      <p:sp>
        <p:nvSpPr>
          <p:cNvPr id="13" name="Google Shape;445;g81e6bd9a26_0_12"/>
          <p:cNvSpPr/>
          <p:nvPr/>
        </p:nvSpPr>
        <p:spPr>
          <a:xfrm>
            <a:off x="88779" y="4718372"/>
            <a:ext cx="6002400" cy="16728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de-DE" sz="1300" b="1" dirty="0">
                <a:solidFill>
                  <a:schemeClr val="dk1"/>
                </a:solidFill>
              </a:rPr>
              <a:t>Kosten</a:t>
            </a:r>
          </a:p>
          <a:p>
            <a:endParaRPr lang="de-DE" sz="1300" b="1" dirty="0">
              <a:solidFill>
                <a:schemeClr val="dk1"/>
              </a:solidFill>
            </a:endParaRPr>
          </a:p>
          <a:p>
            <a:r>
              <a:rPr lang="de-DE" sz="1067" dirty="0">
                <a:solidFill>
                  <a:schemeClr val="dk1"/>
                </a:solidFill>
              </a:rPr>
              <a:t>Welche Kosten fallen an?</a:t>
            </a:r>
          </a:p>
          <a:p>
            <a:r>
              <a:rPr lang="de-DE" sz="1067" dirty="0">
                <a:solidFill>
                  <a:schemeClr val="dk1"/>
                </a:solidFill>
              </a:rPr>
              <a:t>Rohstoffe</a:t>
            </a:r>
          </a:p>
          <a:p>
            <a:r>
              <a:rPr lang="de-DE" sz="1067" dirty="0">
                <a:solidFill>
                  <a:schemeClr val="dk1"/>
                </a:solidFill>
              </a:rPr>
              <a:t>Maschinen</a:t>
            </a:r>
          </a:p>
          <a:p>
            <a:r>
              <a:rPr lang="de-DE" sz="1067" dirty="0">
                <a:solidFill>
                  <a:schemeClr val="dk1"/>
                </a:solidFill>
              </a:rPr>
              <a:t>Serverkosten</a:t>
            </a:r>
          </a:p>
          <a:p>
            <a:r>
              <a:rPr lang="de-DE" sz="1067" dirty="0">
                <a:solidFill>
                  <a:schemeClr val="dk1"/>
                </a:solidFill>
              </a:rPr>
              <a:t>Cloudkosten</a:t>
            </a:r>
          </a:p>
          <a:p>
            <a:r>
              <a:rPr lang="de-DE" sz="1067" dirty="0">
                <a:solidFill>
                  <a:schemeClr val="dk1"/>
                </a:solidFill>
              </a:rPr>
              <a:t>Verbrauchskosten (Strom, Materialien)</a:t>
            </a:r>
          </a:p>
          <a:p>
            <a:r>
              <a:rPr lang="de-DE" sz="1067" dirty="0">
                <a:solidFill>
                  <a:schemeClr val="dk1"/>
                </a:solidFill>
              </a:rPr>
              <a:t>Personalkosten</a:t>
            </a:r>
            <a:endParaRPr sz="1067" dirty="0">
              <a:solidFill>
                <a:schemeClr val="dk1"/>
              </a:solidFill>
            </a:endParaRPr>
          </a:p>
          <a:p>
            <a:endParaRPr sz="1300" dirty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SzPts val="1500"/>
            </a:pPr>
            <a:endParaRPr sz="1300" dirty="0">
              <a:solidFill>
                <a:schemeClr val="dk1"/>
              </a:solidFill>
            </a:endParaRPr>
          </a:p>
        </p:txBody>
      </p:sp>
      <p:sp>
        <p:nvSpPr>
          <p:cNvPr id="15" name="Google Shape;448;g81e6bd9a26_0_12"/>
          <p:cNvSpPr/>
          <p:nvPr/>
        </p:nvSpPr>
        <p:spPr>
          <a:xfrm>
            <a:off x="7291192" y="2931912"/>
            <a:ext cx="2401200" cy="1784781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de-DE" sz="1300" b="1" dirty="0"/>
              <a:t>Kanäle</a:t>
            </a:r>
            <a:endParaRPr sz="1300" b="1" dirty="0"/>
          </a:p>
          <a:p>
            <a:endParaRPr sz="1300" dirty="0"/>
          </a:p>
        </p:txBody>
      </p:sp>
      <p:sp>
        <p:nvSpPr>
          <p:cNvPr id="16" name="Google Shape;449;g81e6bd9a26_0_12"/>
          <p:cNvSpPr/>
          <p:nvPr/>
        </p:nvSpPr>
        <p:spPr>
          <a:xfrm>
            <a:off x="2490023" y="2929419"/>
            <a:ext cx="2403591" cy="1787275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de-DE" sz="1300" b="1" dirty="0"/>
              <a:t>Kennzahlen</a:t>
            </a:r>
          </a:p>
          <a:p>
            <a:endParaRPr lang="de-DE" sz="1300" b="1" dirty="0"/>
          </a:p>
          <a:p>
            <a:r>
              <a:rPr lang="de-DE" sz="1067" dirty="0"/>
              <a:t>Wie kann der Erfolg eures Produkts gemessen werden? </a:t>
            </a:r>
          </a:p>
          <a:p>
            <a:r>
              <a:rPr lang="de-DE" sz="1067" dirty="0"/>
              <a:t>Anzahl Registrierungen, Anzahl </a:t>
            </a:r>
            <a:r>
              <a:rPr lang="de-DE" sz="1067" dirty="0"/>
              <a:t>Registrierungen/ </a:t>
            </a:r>
            <a:r>
              <a:rPr lang="de-DE" sz="1067" dirty="0"/>
              <a:t>Anzahl Nutzer etc.</a:t>
            </a:r>
            <a:endParaRPr sz="1067" dirty="0"/>
          </a:p>
          <a:p>
            <a:endParaRPr sz="1200" dirty="0"/>
          </a:p>
        </p:txBody>
      </p:sp>
      <p:pic>
        <p:nvPicPr>
          <p:cNvPr id="17" name="Picture 2" descr="alert, attention, problem, warni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149" y="1105534"/>
            <a:ext cx="371991" cy="37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Kpi Icon #304802 - Free Icons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273" y="4800633"/>
            <a:ext cx="376332" cy="37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ost Center Svg Png Icon Free Download (#167004) - OnlineWebFonts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392" y="4788694"/>
            <a:ext cx="308619" cy="36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Special Location Svg Png Icon Free Download (#465554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596" y="1145652"/>
            <a:ext cx="294463" cy="40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 descr="Unfair Icons - Download Free Vector Icons | Noun Projec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633" y="1143959"/>
            <a:ext cx="401915" cy="40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8" descr="Channel Icons - Download Free Vector Icons | Noun Projec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634" y="2971826"/>
            <a:ext cx="400735" cy="40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team-icon | MCM Automation Dachau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158" y="1118677"/>
            <a:ext cx="414583" cy="41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uzzle solutions icon -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076" y="1118676"/>
            <a:ext cx="452483" cy="45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asure Icons - Download Free Vector Icons | Noun Projec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203" y="2980580"/>
            <a:ext cx="439341" cy="43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97358" y="1571159"/>
            <a:ext cx="1963525" cy="1406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67" dirty="0"/>
              <a:t>Auflistung der </a:t>
            </a:r>
            <a:r>
              <a:rPr lang="de-DE" sz="1067" b="1" dirty="0"/>
              <a:t>Top-Probleme </a:t>
            </a:r>
            <a:r>
              <a:rPr lang="de-DE" sz="1067" dirty="0"/>
              <a:t>der potentiellen Kunden/ Zielgruppe</a:t>
            </a:r>
          </a:p>
          <a:p>
            <a:endParaRPr lang="de-DE" sz="1067" dirty="0"/>
          </a:p>
          <a:p>
            <a:r>
              <a:rPr lang="de-DE" sz="1067" dirty="0"/>
              <a:t>Welche Probleme hat der Kunde, die aktuell ungelöst sind bzw. nicht zufriedenstellend gelöst?</a:t>
            </a:r>
            <a:endParaRPr lang="de-DE" sz="1067" dirty="0"/>
          </a:p>
        </p:txBody>
      </p:sp>
      <p:sp>
        <p:nvSpPr>
          <p:cNvPr id="24" name="Textfeld 23"/>
          <p:cNvSpPr txBox="1"/>
          <p:nvPr/>
        </p:nvSpPr>
        <p:spPr>
          <a:xfrm>
            <a:off x="2498057" y="1571158"/>
            <a:ext cx="2170332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67" dirty="0"/>
              <a:t>Beschreibung der Lösung, die die </a:t>
            </a:r>
            <a:r>
              <a:rPr lang="de-DE" sz="1067" b="1" dirty="0"/>
              <a:t>identifizierten Probleme </a:t>
            </a:r>
            <a:r>
              <a:rPr lang="de-DE" sz="1067" dirty="0"/>
              <a:t>lösen sollen</a:t>
            </a:r>
            <a:endParaRPr lang="de-DE" sz="1067" dirty="0"/>
          </a:p>
        </p:txBody>
      </p:sp>
      <p:sp>
        <p:nvSpPr>
          <p:cNvPr id="26" name="Textfeld 25"/>
          <p:cNvSpPr txBox="1"/>
          <p:nvPr/>
        </p:nvSpPr>
        <p:spPr>
          <a:xfrm>
            <a:off x="4898771" y="1571157"/>
            <a:ext cx="2170332" cy="2883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067" dirty="0"/>
          </a:p>
          <a:p>
            <a:r>
              <a:rPr lang="de-DE" sz="1067" dirty="0"/>
              <a:t>UVP (Unique Value Proposition) Warum sollen die potentiellen Kunden genau eure Lösung benutzen?</a:t>
            </a:r>
          </a:p>
          <a:p>
            <a:endParaRPr lang="de-DE" sz="1067" dirty="0"/>
          </a:p>
          <a:p>
            <a:r>
              <a:rPr lang="de-DE" sz="1067" dirty="0"/>
              <a:t>Was schafft bei eurer Lösung tatsächlichen Nutzen beim Kunden den er bei anderen Lösung nicht bekommt?</a:t>
            </a:r>
          </a:p>
          <a:p>
            <a:endParaRPr lang="de-DE" sz="1067" dirty="0"/>
          </a:p>
          <a:p>
            <a:r>
              <a:rPr lang="de-DE" sz="1067" dirty="0"/>
              <a:t>Schnell, Sicher, Preis-Leistung, Exklusivität</a:t>
            </a:r>
          </a:p>
          <a:p>
            <a:endParaRPr lang="de-DE" sz="1067" dirty="0"/>
          </a:p>
          <a:p>
            <a:endParaRPr lang="de-DE" sz="1067" dirty="0"/>
          </a:p>
          <a:p>
            <a:endParaRPr lang="de-DE" sz="1067" dirty="0"/>
          </a:p>
          <a:p>
            <a:endParaRPr lang="de-DE" sz="1067" dirty="0"/>
          </a:p>
        </p:txBody>
      </p:sp>
      <p:sp>
        <p:nvSpPr>
          <p:cNvPr id="27" name="Textfeld 26"/>
          <p:cNvSpPr txBox="1"/>
          <p:nvPr/>
        </p:nvSpPr>
        <p:spPr>
          <a:xfrm>
            <a:off x="7276658" y="1571158"/>
            <a:ext cx="2170332" cy="1406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67" dirty="0"/>
              <a:t>Was kann von eurer Idee nicht einfach durch andere kopiert werden?</a:t>
            </a:r>
          </a:p>
          <a:p>
            <a:endParaRPr lang="de-DE" sz="1067" dirty="0"/>
          </a:p>
          <a:p>
            <a:r>
              <a:rPr lang="de-DE" sz="1067" dirty="0"/>
              <a:t>z.B. Algorithmus, effiziente Prozesse, Lokales Händlernetz, </a:t>
            </a:r>
          </a:p>
          <a:p>
            <a:r>
              <a:rPr lang="de-DE" sz="1067" dirty="0"/>
              <a:t>Besondere Produkt Features</a:t>
            </a:r>
          </a:p>
          <a:p>
            <a:endParaRPr lang="de-DE" sz="1067" dirty="0"/>
          </a:p>
        </p:txBody>
      </p:sp>
      <p:sp>
        <p:nvSpPr>
          <p:cNvPr id="28" name="Textfeld 27"/>
          <p:cNvSpPr txBox="1"/>
          <p:nvPr/>
        </p:nvSpPr>
        <p:spPr>
          <a:xfrm>
            <a:off x="7288329" y="3258862"/>
            <a:ext cx="2170332" cy="1734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67" dirty="0"/>
              <a:t>Wie werden die Kunden erreicht? (Infos; Kommunikation; Kauf)</a:t>
            </a:r>
          </a:p>
          <a:p>
            <a:endParaRPr lang="de-DE" sz="1067" dirty="0"/>
          </a:p>
          <a:p>
            <a:r>
              <a:rPr lang="de-DE" sz="1067" dirty="0"/>
              <a:t>Onlineshop</a:t>
            </a:r>
          </a:p>
          <a:p>
            <a:r>
              <a:rPr lang="de-DE" sz="1067" dirty="0"/>
              <a:t>TV-Shop-Werbung</a:t>
            </a:r>
          </a:p>
          <a:p>
            <a:r>
              <a:rPr lang="de-DE" sz="1067" dirty="0" err="1"/>
              <a:t>Social</a:t>
            </a:r>
            <a:r>
              <a:rPr lang="de-DE" sz="1067" dirty="0"/>
              <a:t> Media</a:t>
            </a:r>
          </a:p>
          <a:p>
            <a:r>
              <a:rPr lang="de-DE" sz="1067" dirty="0"/>
              <a:t>Website, Telefon</a:t>
            </a:r>
          </a:p>
          <a:p>
            <a:endParaRPr lang="de-DE" sz="1067" dirty="0"/>
          </a:p>
          <a:p>
            <a:endParaRPr lang="de-DE" sz="1067" dirty="0"/>
          </a:p>
        </p:txBody>
      </p:sp>
      <p:sp>
        <p:nvSpPr>
          <p:cNvPr id="30" name="Textfeld 29"/>
          <p:cNvSpPr txBox="1"/>
          <p:nvPr/>
        </p:nvSpPr>
        <p:spPr>
          <a:xfrm>
            <a:off x="9700714" y="1389816"/>
            <a:ext cx="2170332" cy="1241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67" dirty="0"/>
              <a:t>Wer sind die potenziellen Kunden und Nutzer?</a:t>
            </a:r>
          </a:p>
          <a:p>
            <a:endParaRPr lang="de-DE" sz="1067" dirty="0"/>
          </a:p>
          <a:p>
            <a:r>
              <a:rPr lang="de-DE" sz="1067" dirty="0"/>
              <a:t>z.B. Altersgruppe, Einkommensniveau, Familienstand, bestimmte Länder, Interessen</a:t>
            </a:r>
            <a:endParaRPr lang="de-DE" sz="1067" dirty="0"/>
          </a:p>
        </p:txBody>
      </p:sp>
      <p:sp>
        <p:nvSpPr>
          <p:cNvPr id="31" name="Textfeld 30"/>
          <p:cNvSpPr txBox="1"/>
          <p:nvPr/>
        </p:nvSpPr>
        <p:spPr>
          <a:xfrm>
            <a:off x="6096164" y="5021295"/>
            <a:ext cx="4178461" cy="1406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67" dirty="0"/>
              <a:t>Wie verdient ihr Geld?</a:t>
            </a:r>
          </a:p>
          <a:p>
            <a:endParaRPr lang="de-DE" sz="1067" dirty="0"/>
          </a:p>
          <a:p>
            <a:r>
              <a:rPr lang="de-DE" sz="1067" dirty="0"/>
              <a:t>Wird Geld durch den einmaligen Verkauf generiert?</a:t>
            </a:r>
          </a:p>
          <a:p>
            <a:r>
              <a:rPr lang="de-DE" sz="1067" dirty="0"/>
              <a:t>Durch ein </a:t>
            </a:r>
            <a:r>
              <a:rPr lang="de-DE" sz="1067" dirty="0" err="1"/>
              <a:t>Abomodell</a:t>
            </a:r>
            <a:r>
              <a:rPr lang="de-DE" sz="1067" dirty="0"/>
              <a:t>? </a:t>
            </a:r>
          </a:p>
          <a:p>
            <a:r>
              <a:rPr lang="de-DE" sz="1067" dirty="0"/>
              <a:t>Hauptsächlich durch Zubehör? z.B. Drucker</a:t>
            </a:r>
          </a:p>
          <a:p>
            <a:r>
              <a:rPr lang="de-DE" sz="1067" dirty="0"/>
              <a:t>Provision</a:t>
            </a:r>
          </a:p>
          <a:p>
            <a:endParaRPr lang="de-DE" sz="1067" dirty="0"/>
          </a:p>
          <a:p>
            <a:endParaRPr lang="de-DE" sz="1067" dirty="0"/>
          </a:p>
        </p:txBody>
      </p:sp>
      <p:sp>
        <p:nvSpPr>
          <p:cNvPr id="32" name="Google Shape;333;p91"/>
          <p:cNvSpPr/>
          <p:nvPr/>
        </p:nvSpPr>
        <p:spPr>
          <a:xfrm>
            <a:off x="0" y="-9584"/>
            <a:ext cx="12192000" cy="632604"/>
          </a:xfrm>
          <a:prstGeom prst="rect">
            <a:avLst/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0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8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Geschäftsmodell – </a:t>
            </a:r>
            <a:r>
              <a:rPr lang="de-DE" sz="2800" b="1" dirty="0">
                <a:solidFill>
                  <a:schemeClr val="lt1"/>
                </a:solidFill>
              </a:rPr>
              <a:t>L</a:t>
            </a:r>
            <a:r>
              <a:rPr lang="de-DE" sz="28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ean </a:t>
            </a:r>
            <a:r>
              <a:rPr lang="de-DE" sz="28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Canvas</a:t>
            </a:r>
            <a:endParaRPr sz="2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4;p9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1174989" y="6204245"/>
            <a:ext cx="862323" cy="565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206;p77" descr="Das Bundesministerium für Bildung und Forschung - tanja-hoermanns Webseite!"/>
          <p:cNvPicPr preferRelativeResize="0">
            <a:picLocks noChangeAspect="1"/>
          </p:cNvPicPr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138473" y="6454977"/>
            <a:ext cx="837471" cy="358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100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92"/>
          <p:cNvSpPr/>
          <p:nvPr/>
        </p:nvSpPr>
        <p:spPr>
          <a:xfrm>
            <a:off x="4707433" y="1644059"/>
            <a:ext cx="2153755" cy="3822853"/>
          </a:xfrm>
          <a:prstGeom prst="rect">
            <a:avLst/>
          </a:prstGeom>
          <a:solidFill>
            <a:srgbClr val="C4E0B2"/>
          </a:solidFill>
          <a:ln w="762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92"/>
          <p:cNvSpPr/>
          <p:nvPr/>
        </p:nvSpPr>
        <p:spPr>
          <a:xfrm>
            <a:off x="0" y="-9584"/>
            <a:ext cx="12192000" cy="632604"/>
          </a:xfrm>
          <a:prstGeom prst="rect">
            <a:avLst/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0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8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Geschäftsmodell – Lean </a:t>
            </a:r>
            <a:r>
              <a:rPr lang="de-DE" sz="28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Canvas</a:t>
            </a:r>
            <a:endParaRPr sz="2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8" name="Google Shape;368;p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74989" y="6204245"/>
            <a:ext cx="862323" cy="565117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92"/>
          <p:cNvSpPr/>
          <p:nvPr/>
        </p:nvSpPr>
        <p:spPr>
          <a:xfrm>
            <a:off x="811919" y="1644062"/>
            <a:ext cx="9886058" cy="5069508"/>
          </a:xfrm>
          <a:prstGeom prst="rect">
            <a:avLst/>
          </a:prstGeom>
          <a:noFill/>
          <a:ln w="762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92"/>
          <p:cNvSpPr/>
          <p:nvPr/>
        </p:nvSpPr>
        <p:spPr>
          <a:xfrm>
            <a:off x="805547" y="5504666"/>
            <a:ext cx="9892429" cy="1208903"/>
          </a:xfrm>
          <a:prstGeom prst="rect">
            <a:avLst/>
          </a:prstGeom>
          <a:noFill/>
          <a:ln w="762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92"/>
          <p:cNvSpPr/>
          <p:nvPr/>
        </p:nvSpPr>
        <p:spPr>
          <a:xfrm>
            <a:off x="827473" y="1644062"/>
            <a:ext cx="1822540" cy="3860603"/>
          </a:xfrm>
          <a:prstGeom prst="rect">
            <a:avLst/>
          </a:prstGeom>
          <a:solidFill>
            <a:srgbClr val="C4E0B2"/>
          </a:solidFill>
          <a:ln w="762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92"/>
          <p:cNvSpPr/>
          <p:nvPr/>
        </p:nvSpPr>
        <p:spPr>
          <a:xfrm>
            <a:off x="8918610" y="1644061"/>
            <a:ext cx="1779366" cy="3860603"/>
          </a:xfrm>
          <a:prstGeom prst="rect">
            <a:avLst/>
          </a:prstGeom>
          <a:solidFill>
            <a:srgbClr val="C4E0B2"/>
          </a:solidFill>
          <a:ln w="762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92"/>
          <p:cNvSpPr/>
          <p:nvPr/>
        </p:nvSpPr>
        <p:spPr>
          <a:xfrm>
            <a:off x="805547" y="5504664"/>
            <a:ext cx="4951221" cy="1208903"/>
          </a:xfrm>
          <a:prstGeom prst="rect">
            <a:avLst/>
          </a:prstGeom>
          <a:noFill/>
          <a:ln w="762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92"/>
          <p:cNvSpPr/>
          <p:nvPr/>
        </p:nvSpPr>
        <p:spPr>
          <a:xfrm>
            <a:off x="2648123" y="1653500"/>
            <a:ext cx="2063936" cy="1934229"/>
          </a:xfrm>
          <a:prstGeom prst="rect">
            <a:avLst/>
          </a:prstGeom>
          <a:solidFill>
            <a:srgbClr val="C4E0B2"/>
          </a:solidFill>
          <a:ln w="762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92"/>
          <p:cNvSpPr/>
          <p:nvPr/>
        </p:nvSpPr>
        <p:spPr>
          <a:xfrm>
            <a:off x="6856563" y="1653500"/>
            <a:ext cx="2063936" cy="3851164"/>
          </a:xfrm>
          <a:prstGeom prst="rect">
            <a:avLst/>
          </a:prstGeom>
          <a:noFill/>
          <a:ln w="762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92"/>
          <p:cNvSpPr/>
          <p:nvPr/>
        </p:nvSpPr>
        <p:spPr>
          <a:xfrm>
            <a:off x="2648122" y="3587732"/>
            <a:ext cx="2063936" cy="1916929"/>
          </a:xfrm>
          <a:prstGeom prst="rect">
            <a:avLst/>
          </a:prstGeom>
          <a:noFill/>
          <a:ln w="762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92"/>
          <p:cNvSpPr/>
          <p:nvPr/>
        </p:nvSpPr>
        <p:spPr>
          <a:xfrm>
            <a:off x="6869304" y="3574362"/>
            <a:ext cx="2063936" cy="1916929"/>
          </a:xfrm>
          <a:prstGeom prst="rect">
            <a:avLst/>
          </a:prstGeom>
          <a:noFill/>
          <a:ln w="762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92"/>
          <p:cNvSpPr txBox="1"/>
          <p:nvPr/>
        </p:nvSpPr>
        <p:spPr>
          <a:xfrm>
            <a:off x="698998" y="1869101"/>
            <a:ext cx="183620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92"/>
          <p:cNvSpPr txBox="1"/>
          <p:nvPr/>
        </p:nvSpPr>
        <p:spPr>
          <a:xfrm>
            <a:off x="2762933" y="1869101"/>
            <a:ext cx="183620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Lösung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92"/>
          <p:cNvSpPr txBox="1"/>
          <p:nvPr/>
        </p:nvSpPr>
        <p:spPr>
          <a:xfrm>
            <a:off x="4777152" y="1869100"/>
            <a:ext cx="201982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Unique Value Proposition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92"/>
          <p:cNvSpPr txBox="1"/>
          <p:nvPr/>
        </p:nvSpPr>
        <p:spPr>
          <a:xfrm>
            <a:off x="6970429" y="1869100"/>
            <a:ext cx="18362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Unfairer Vorteil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92"/>
          <p:cNvSpPr txBox="1"/>
          <p:nvPr/>
        </p:nvSpPr>
        <p:spPr>
          <a:xfrm>
            <a:off x="8944722" y="1869100"/>
            <a:ext cx="18362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Kunden-segmente</a:t>
            </a: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92"/>
          <p:cNvSpPr txBox="1"/>
          <p:nvPr/>
        </p:nvSpPr>
        <p:spPr>
          <a:xfrm>
            <a:off x="6999456" y="3780113"/>
            <a:ext cx="183620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Kanäle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92"/>
          <p:cNvSpPr txBox="1"/>
          <p:nvPr/>
        </p:nvSpPr>
        <p:spPr>
          <a:xfrm>
            <a:off x="2663872" y="3780113"/>
            <a:ext cx="201982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Kennzahlen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92"/>
          <p:cNvSpPr txBox="1"/>
          <p:nvPr/>
        </p:nvSpPr>
        <p:spPr>
          <a:xfrm>
            <a:off x="811918" y="5691011"/>
            <a:ext cx="18362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Kosten-struktur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92"/>
          <p:cNvSpPr txBox="1"/>
          <p:nvPr/>
        </p:nvSpPr>
        <p:spPr>
          <a:xfrm>
            <a:off x="8806633" y="5691010"/>
            <a:ext cx="18362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Einnahme-quellen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7" name="Google Shape;387;p92" descr="Resource Management Svg Png Icon Free Download (#277437) -  OnlineWebFonts.CO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99313" y="4715744"/>
            <a:ext cx="588441" cy="588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92" descr="Cost Icon #97529 - Free Icons Librar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96944" y="5775027"/>
            <a:ext cx="667690" cy="66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92" descr="Free Icon | Give mone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24809" y="5696940"/>
            <a:ext cx="797396" cy="797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92" descr="Channels Icons - Download Free Vector Icons | Noun Projec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590964" y="4458423"/>
            <a:ext cx="667690" cy="66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92" descr="Users relation - Free people icon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595306" y="2720987"/>
            <a:ext cx="659005" cy="659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92" descr="Partner Icon #409197 - Free Icons Library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59256" y="2731701"/>
            <a:ext cx="734459" cy="734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92" descr="Add Activity Svg Png Icon Free Download (#367612) - OnlineWebFonts.COM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426574" y="2363749"/>
            <a:ext cx="494420" cy="564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92" descr="customer icon | IconBros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602689" y="2735524"/>
            <a:ext cx="708561" cy="708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92" descr="Added Value Icons - Download Free Vector Icons | Noun Project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394249" y="2685851"/>
            <a:ext cx="807905" cy="807905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92"/>
          <p:cNvSpPr/>
          <p:nvPr/>
        </p:nvSpPr>
        <p:spPr>
          <a:xfrm>
            <a:off x="1357142" y="3852985"/>
            <a:ext cx="532656" cy="495879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1" i="0" u="none" strike="noStrike" cap="none">
                <a:solidFill>
                  <a:srgbClr val="5CB600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92"/>
          <p:cNvSpPr/>
          <p:nvPr/>
        </p:nvSpPr>
        <p:spPr>
          <a:xfrm>
            <a:off x="3416453" y="3006042"/>
            <a:ext cx="532656" cy="495879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1" i="0" u="none" strike="noStrike" cap="none">
                <a:solidFill>
                  <a:srgbClr val="5CB600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92"/>
          <p:cNvSpPr/>
          <p:nvPr/>
        </p:nvSpPr>
        <p:spPr>
          <a:xfrm>
            <a:off x="5545525" y="3852984"/>
            <a:ext cx="532656" cy="495879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1" i="0" u="none" strike="noStrike" cap="none">
                <a:solidFill>
                  <a:srgbClr val="5CB600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92"/>
          <p:cNvSpPr/>
          <p:nvPr/>
        </p:nvSpPr>
        <p:spPr>
          <a:xfrm>
            <a:off x="9690641" y="3852984"/>
            <a:ext cx="532656" cy="495879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1" i="0" u="none" strike="noStrike" cap="none">
                <a:solidFill>
                  <a:srgbClr val="5CB600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206;p77" descr="Das Bundesministerium für Bildung und Forschung - tanja-hoermanns Webseite!"/>
          <p:cNvPicPr preferRelativeResize="0">
            <a:picLocks noChangeAspect="1"/>
          </p:cNvPicPr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138473" y="6454977"/>
            <a:ext cx="837471" cy="3589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hteck 1"/>
          <p:cNvSpPr/>
          <p:nvPr/>
        </p:nvSpPr>
        <p:spPr>
          <a:xfrm>
            <a:off x="0" y="944941"/>
            <a:ext cx="4801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/>
              <a:t>Was habt ihr </a:t>
            </a:r>
            <a:r>
              <a:rPr lang="de-DE" sz="2400" b="1" dirty="0" smtClean="0"/>
              <a:t>bereits erarbeitet?</a:t>
            </a:r>
            <a:endParaRPr lang="de-DE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93" descr="Datei:Business Model Canva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6466" y="1252179"/>
            <a:ext cx="5985817" cy="4215878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93"/>
          <p:cNvSpPr/>
          <p:nvPr/>
        </p:nvSpPr>
        <p:spPr>
          <a:xfrm>
            <a:off x="0" y="-9584"/>
            <a:ext cx="12192000" cy="632604"/>
          </a:xfrm>
          <a:prstGeom prst="rect">
            <a:avLst/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0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8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Geschäftsmodell</a:t>
            </a:r>
            <a:endParaRPr sz="2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6" name="Google Shape;406;p93" descr="Sinuswellen-analyse | Kostenlose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1558" y="1961000"/>
            <a:ext cx="599095" cy="599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93" descr="Tools Icons - Download Free Vector Icons | Noun Projec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3083" y="3332745"/>
            <a:ext cx="456041" cy="456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93" descr="Gearwheel Industry Mechanism Repair System. Actions Business Circle Cog  Connection Technical S Svg Png Icon Free Download (#560559) -  OnlineWebFonts.COM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3631" y="4561436"/>
            <a:ext cx="534947" cy="540405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93"/>
          <p:cNvSpPr/>
          <p:nvPr/>
        </p:nvSpPr>
        <p:spPr>
          <a:xfrm>
            <a:off x="5956466" y="3042838"/>
            <a:ext cx="5985817" cy="634560"/>
          </a:xfrm>
          <a:prstGeom prst="rect">
            <a:avLst/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Business Model Canvas</a:t>
            </a: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93"/>
          <p:cNvSpPr txBox="1"/>
          <p:nvPr/>
        </p:nvSpPr>
        <p:spPr>
          <a:xfrm>
            <a:off x="1171447" y="1839815"/>
            <a:ext cx="430759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Die Business Modell Canvas ist für jedes Unternehmen geeignet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93"/>
          <p:cNvSpPr txBox="1"/>
          <p:nvPr/>
        </p:nvSpPr>
        <p:spPr>
          <a:xfrm>
            <a:off x="1171447" y="3206822"/>
            <a:ext cx="467108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Der Fokus liegt auf der Darstellung der aktuellen Funktionsweise 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93"/>
          <p:cNvSpPr txBox="1"/>
          <p:nvPr/>
        </p:nvSpPr>
        <p:spPr>
          <a:xfrm>
            <a:off x="1171447" y="4477696"/>
            <a:ext cx="467108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Alle relevanten Elemente werden auf einer Seite übersichtlich dargestellt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3" name="Google Shape;413;p9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174989" y="6204245"/>
            <a:ext cx="862323" cy="565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06;p77" descr="Das Bundesministerium für Bildung und Forschung - tanja-hoermanns Webseite!"/>
          <p:cNvPicPr preferRelativeResize="0">
            <a:picLocks noChangeAspect="1"/>
          </p:cNvPicPr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138473" y="6454977"/>
            <a:ext cx="837471" cy="358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94"/>
          <p:cNvSpPr/>
          <p:nvPr/>
        </p:nvSpPr>
        <p:spPr>
          <a:xfrm>
            <a:off x="0" y="-9584"/>
            <a:ext cx="12192000" cy="632604"/>
          </a:xfrm>
          <a:prstGeom prst="rect">
            <a:avLst/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0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8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Geschäftsmodell</a:t>
            </a:r>
            <a:endParaRPr sz="2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9" name="Google Shape;419;p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74989" y="6204245"/>
            <a:ext cx="862323" cy="565117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94"/>
          <p:cNvSpPr/>
          <p:nvPr/>
        </p:nvSpPr>
        <p:spPr>
          <a:xfrm>
            <a:off x="954688" y="1096985"/>
            <a:ext cx="10282623" cy="5069508"/>
          </a:xfrm>
          <a:prstGeom prst="rect">
            <a:avLst/>
          </a:prstGeom>
          <a:noFill/>
          <a:ln w="762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94"/>
          <p:cNvSpPr/>
          <p:nvPr/>
        </p:nvSpPr>
        <p:spPr>
          <a:xfrm>
            <a:off x="954687" y="4957589"/>
            <a:ext cx="10282623" cy="1208903"/>
          </a:xfrm>
          <a:prstGeom prst="rect">
            <a:avLst/>
          </a:prstGeom>
          <a:noFill/>
          <a:ln w="762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94"/>
          <p:cNvSpPr/>
          <p:nvPr/>
        </p:nvSpPr>
        <p:spPr>
          <a:xfrm>
            <a:off x="954687" y="1096985"/>
            <a:ext cx="2063936" cy="3860603"/>
          </a:xfrm>
          <a:prstGeom prst="rect">
            <a:avLst/>
          </a:prstGeom>
          <a:noFill/>
          <a:ln w="762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94"/>
          <p:cNvSpPr/>
          <p:nvPr/>
        </p:nvSpPr>
        <p:spPr>
          <a:xfrm>
            <a:off x="9287219" y="1096984"/>
            <a:ext cx="1950091" cy="3860603"/>
          </a:xfrm>
          <a:prstGeom prst="rect">
            <a:avLst/>
          </a:prstGeom>
          <a:noFill/>
          <a:ln w="762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94"/>
          <p:cNvSpPr/>
          <p:nvPr/>
        </p:nvSpPr>
        <p:spPr>
          <a:xfrm>
            <a:off x="954687" y="4957587"/>
            <a:ext cx="5170691" cy="1208903"/>
          </a:xfrm>
          <a:prstGeom prst="rect">
            <a:avLst/>
          </a:prstGeom>
          <a:noFill/>
          <a:ln w="762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94"/>
          <p:cNvSpPr/>
          <p:nvPr/>
        </p:nvSpPr>
        <p:spPr>
          <a:xfrm>
            <a:off x="3016733" y="1106423"/>
            <a:ext cx="2063936" cy="3851163"/>
          </a:xfrm>
          <a:prstGeom prst="rect">
            <a:avLst/>
          </a:prstGeom>
          <a:noFill/>
          <a:ln w="762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94"/>
          <p:cNvSpPr/>
          <p:nvPr/>
        </p:nvSpPr>
        <p:spPr>
          <a:xfrm>
            <a:off x="7225173" y="1106423"/>
            <a:ext cx="2063936" cy="3851164"/>
          </a:xfrm>
          <a:prstGeom prst="rect">
            <a:avLst/>
          </a:prstGeom>
          <a:noFill/>
          <a:ln w="762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94"/>
          <p:cNvSpPr/>
          <p:nvPr/>
        </p:nvSpPr>
        <p:spPr>
          <a:xfrm>
            <a:off x="3016732" y="3040655"/>
            <a:ext cx="2063936" cy="1916929"/>
          </a:xfrm>
          <a:prstGeom prst="rect">
            <a:avLst/>
          </a:prstGeom>
          <a:noFill/>
          <a:ln w="762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94"/>
          <p:cNvSpPr/>
          <p:nvPr/>
        </p:nvSpPr>
        <p:spPr>
          <a:xfrm>
            <a:off x="7237914" y="3027285"/>
            <a:ext cx="2063936" cy="1916929"/>
          </a:xfrm>
          <a:prstGeom prst="rect">
            <a:avLst/>
          </a:prstGeom>
          <a:noFill/>
          <a:ln w="762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94"/>
          <p:cNvSpPr txBox="1"/>
          <p:nvPr/>
        </p:nvSpPr>
        <p:spPr>
          <a:xfrm>
            <a:off x="1067608" y="1322024"/>
            <a:ext cx="18362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Schlüssel-partner</a:t>
            </a: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94"/>
          <p:cNvSpPr txBox="1"/>
          <p:nvPr/>
        </p:nvSpPr>
        <p:spPr>
          <a:xfrm>
            <a:off x="3131543" y="1322024"/>
            <a:ext cx="18362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Schlüssel-</a:t>
            </a:r>
            <a:br>
              <a:rPr lang="de-DE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DE" sz="2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aktivitäten</a:t>
            </a: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94"/>
          <p:cNvSpPr txBox="1"/>
          <p:nvPr/>
        </p:nvSpPr>
        <p:spPr>
          <a:xfrm>
            <a:off x="5237572" y="1322023"/>
            <a:ext cx="183620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Wertangebot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94"/>
          <p:cNvSpPr txBox="1"/>
          <p:nvPr/>
        </p:nvSpPr>
        <p:spPr>
          <a:xfrm>
            <a:off x="7339039" y="1322023"/>
            <a:ext cx="18362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Kunden-beziehung</a:t>
            </a: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94"/>
          <p:cNvSpPr txBox="1"/>
          <p:nvPr/>
        </p:nvSpPr>
        <p:spPr>
          <a:xfrm>
            <a:off x="9407478" y="1322022"/>
            <a:ext cx="18362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Kunden-segmente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94"/>
          <p:cNvSpPr txBox="1"/>
          <p:nvPr/>
        </p:nvSpPr>
        <p:spPr>
          <a:xfrm>
            <a:off x="7368066" y="3233036"/>
            <a:ext cx="183620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Kanäle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94"/>
          <p:cNvSpPr txBox="1"/>
          <p:nvPr/>
        </p:nvSpPr>
        <p:spPr>
          <a:xfrm>
            <a:off x="3124292" y="3233036"/>
            <a:ext cx="18362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Schlüssel-ressourcen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94"/>
          <p:cNvSpPr txBox="1"/>
          <p:nvPr/>
        </p:nvSpPr>
        <p:spPr>
          <a:xfrm>
            <a:off x="1180528" y="5143934"/>
            <a:ext cx="18362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Kosten-struktur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94"/>
          <p:cNvSpPr txBox="1"/>
          <p:nvPr/>
        </p:nvSpPr>
        <p:spPr>
          <a:xfrm>
            <a:off x="9175243" y="5143933"/>
            <a:ext cx="18362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Einnahme-quellen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8" name="Google Shape;438;p94" descr="Partner Icon #409197 - Free Icons Librar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4852" y="2154083"/>
            <a:ext cx="734459" cy="734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94" descr="Add Activity Svg Png Icon Free Download (#367612) - OnlineWebFonts.CO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02435" y="2238951"/>
            <a:ext cx="494420" cy="564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94" descr="Resource Management Svg Png Icon Free Download (#277437) -  OnlineWebFonts.COM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67923" y="4168667"/>
            <a:ext cx="588441" cy="588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94" descr="Cost Icon #97529 - Free Icons Librar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65554" y="5227950"/>
            <a:ext cx="667690" cy="66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94" descr="Free Icon | Give mone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293419" y="5149863"/>
            <a:ext cx="797396" cy="797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94" descr="customer icon | IconBros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971299" y="2188447"/>
            <a:ext cx="708561" cy="708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94" descr="Channels Icons - Download Free Vector Icons | Noun Project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959574" y="3911346"/>
            <a:ext cx="667690" cy="66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94" descr="Users relation - Free people icons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63916" y="2173910"/>
            <a:ext cx="659005" cy="659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94" descr="Added Value Icons - Download Free Vector Icons | Noun Project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735078" y="2244340"/>
            <a:ext cx="807905" cy="807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206;p77" descr="Das Bundesministerium für Bildung und Forschung - tanja-hoermanns Webseite!"/>
          <p:cNvPicPr preferRelativeResize="0">
            <a:picLocks noChangeAspect="1"/>
          </p:cNvPicPr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138473" y="6454977"/>
            <a:ext cx="837471" cy="358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78049" y="6097534"/>
            <a:ext cx="1685315" cy="2953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38;g81e6bd9a26_0_12"/>
          <p:cNvSpPr/>
          <p:nvPr/>
        </p:nvSpPr>
        <p:spPr>
          <a:xfrm>
            <a:off x="9692192" y="2396073"/>
            <a:ext cx="2401200" cy="23223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de-DE" sz="1300" b="1" dirty="0"/>
              <a:t>Team</a:t>
            </a:r>
            <a:endParaRPr sz="1300" b="1" dirty="0"/>
          </a:p>
          <a:p>
            <a:pPr>
              <a:buClr>
                <a:schemeClr val="dk1"/>
              </a:buClr>
              <a:buSzPts val="1500"/>
            </a:pPr>
            <a:endParaRPr sz="1300" dirty="0">
              <a:solidFill>
                <a:schemeClr val="dk1"/>
              </a:solidFill>
            </a:endParaRPr>
          </a:p>
        </p:txBody>
      </p:sp>
      <p:sp>
        <p:nvSpPr>
          <p:cNvPr id="7" name="Google Shape;439;g81e6bd9a26_0_12"/>
          <p:cNvSpPr/>
          <p:nvPr/>
        </p:nvSpPr>
        <p:spPr>
          <a:xfrm>
            <a:off x="88851" y="1080657"/>
            <a:ext cx="2400900" cy="3637516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>
              <a:buSzPts val="2000"/>
            </a:pPr>
            <a:r>
              <a:rPr lang="de-DE" b="1" dirty="0" smtClean="0"/>
              <a:t>Schlüsselpartner</a:t>
            </a:r>
            <a:endParaRPr lang="de-DE" b="1" dirty="0"/>
          </a:p>
          <a:p>
            <a:pPr>
              <a:buClr>
                <a:schemeClr val="dk1"/>
              </a:buClr>
              <a:buSzPts val="1500"/>
            </a:pPr>
            <a:endParaRPr sz="1300" dirty="0"/>
          </a:p>
          <a:p>
            <a:pPr>
              <a:buClr>
                <a:schemeClr val="dk1"/>
              </a:buClr>
            </a:pPr>
            <a:endParaRPr dirty="0"/>
          </a:p>
          <a:p>
            <a:pPr>
              <a:buClr>
                <a:schemeClr val="dk1"/>
              </a:buClr>
            </a:pPr>
            <a:endParaRPr dirty="0"/>
          </a:p>
          <a:p>
            <a:pPr>
              <a:buClr>
                <a:schemeClr val="dk1"/>
              </a:buClr>
            </a:pPr>
            <a:endParaRPr dirty="0"/>
          </a:p>
          <a:p>
            <a:pPr>
              <a:buClr>
                <a:schemeClr val="dk1"/>
              </a:buClr>
            </a:pPr>
            <a:endParaRPr dirty="0"/>
          </a:p>
        </p:txBody>
      </p:sp>
      <p:sp>
        <p:nvSpPr>
          <p:cNvPr id="8" name="Google Shape;440;g81e6bd9a26_0_12"/>
          <p:cNvSpPr/>
          <p:nvPr/>
        </p:nvSpPr>
        <p:spPr>
          <a:xfrm>
            <a:off x="4884343" y="1080456"/>
            <a:ext cx="2415656" cy="3636237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de-DE" sz="1300" b="1" dirty="0" smtClean="0"/>
              <a:t>Wertangebote</a:t>
            </a:r>
            <a:endParaRPr sz="1300" b="1" dirty="0"/>
          </a:p>
          <a:p>
            <a:endParaRPr sz="1300" dirty="0"/>
          </a:p>
          <a:p>
            <a:pPr>
              <a:buClr>
                <a:schemeClr val="dk1"/>
              </a:buClr>
              <a:buSzPts val="1500"/>
            </a:pPr>
            <a:endParaRPr sz="1300" dirty="0">
              <a:solidFill>
                <a:schemeClr val="dk1"/>
              </a:solidFill>
            </a:endParaRPr>
          </a:p>
          <a:p>
            <a:endParaRPr sz="1300" dirty="0"/>
          </a:p>
        </p:txBody>
      </p:sp>
      <p:sp>
        <p:nvSpPr>
          <p:cNvPr id="9" name="Google Shape;441;g81e6bd9a26_0_12"/>
          <p:cNvSpPr/>
          <p:nvPr/>
        </p:nvSpPr>
        <p:spPr>
          <a:xfrm>
            <a:off x="2489551" y="1080456"/>
            <a:ext cx="2401200" cy="2154179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de-DE" sz="1300" b="1" dirty="0" smtClean="0"/>
              <a:t>Schlüsselaktivitäten</a:t>
            </a:r>
            <a:endParaRPr lang="de-DE" sz="1300" b="1" dirty="0"/>
          </a:p>
        </p:txBody>
      </p:sp>
      <p:sp>
        <p:nvSpPr>
          <p:cNvPr id="10" name="Google Shape;442;g81e6bd9a26_0_12"/>
          <p:cNvSpPr/>
          <p:nvPr/>
        </p:nvSpPr>
        <p:spPr>
          <a:xfrm>
            <a:off x="9692192" y="1078778"/>
            <a:ext cx="2401200" cy="3637916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de-DE" sz="1300" b="1" dirty="0"/>
              <a:t>Kundensegmente</a:t>
            </a:r>
            <a:endParaRPr sz="1300" b="1" dirty="0"/>
          </a:p>
          <a:p>
            <a:endParaRPr sz="1300" dirty="0">
              <a:solidFill>
                <a:schemeClr val="dk1"/>
              </a:solidFill>
            </a:endParaRPr>
          </a:p>
        </p:txBody>
      </p:sp>
      <p:sp>
        <p:nvSpPr>
          <p:cNvPr id="11" name="Google Shape;443;g81e6bd9a26_0_12"/>
          <p:cNvSpPr/>
          <p:nvPr/>
        </p:nvSpPr>
        <p:spPr>
          <a:xfrm>
            <a:off x="7291465" y="1080455"/>
            <a:ext cx="2401200" cy="3637716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de-DE" sz="1300" b="1" dirty="0" smtClean="0"/>
              <a:t>Kundenbeziehung</a:t>
            </a:r>
            <a:endParaRPr lang="de-DE" sz="1300" b="1" dirty="0"/>
          </a:p>
          <a:p>
            <a:endParaRPr sz="1300" dirty="0">
              <a:solidFill>
                <a:schemeClr val="dk1"/>
              </a:solidFill>
            </a:endParaRPr>
          </a:p>
          <a:p>
            <a:endParaRPr sz="1300" dirty="0"/>
          </a:p>
        </p:txBody>
      </p:sp>
      <p:sp>
        <p:nvSpPr>
          <p:cNvPr id="12" name="Google Shape;444;g81e6bd9a26_0_12"/>
          <p:cNvSpPr/>
          <p:nvPr/>
        </p:nvSpPr>
        <p:spPr>
          <a:xfrm>
            <a:off x="6091119" y="4718372"/>
            <a:ext cx="6002400" cy="16728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de-DE" sz="1300" b="1" dirty="0" smtClean="0"/>
              <a:t>Einnahmequellen</a:t>
            </a:r>
            <a:endParaRPr sz="1300" b="1" dirty="0"/>
          </a:p>
          <a:p>
            <a:endParaRPr sz="1300" dirty="0"/>
          </a:p>
          <a:p>
            <a:endParaRPr sz="1300" dirty="0"/>
          </a:p>
          <a:p>
            <a:endParaRPr sz="1300" dirty="0"/>
          </a:p>
        </p:txBody>
      </p:sp>
      <p:sp>
        <p:nvSpPr>
          <p:cNvPr id="13" name="Google Shape;445;g81e6bd9a26_0_12"/>
          <p:cNvSpPr/>
          <p:nvPr/>
        </p:nvSpPr>
        <p:spPr>
          <a:xfrm>
            <a:off x="88779" y="4718372"/>
            <a:ext cx="6002400" cy="16728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de-DE" sz="1300" b="1" dirty="0">
                <a:solidFill>
                  <a:schemeClr val="dk1"/>
                </a:solidFill>
              </a:rPr>
              <a:t>Kosten</a:t>
            </a:r>
          </a:p>
          <a:p>
            <a:endParaRPr lang="de-DE" sz="1300" b="1" dirty="0">
              <a:solidFill>
                <a:schemeClr val="dk1"/>
              </a:solidFill>
            </a:endParaRPr>
          </a:p>
          <a:p>
            <a:r>
              <a:rPr lang="de-DE" sz="1067" dirty="0">
                <a:solidFill>
                  <a:schemeClr val="dk1"/>
                </a:solidFill>
              </a:rPr>
              <a:t>Welche Kosten fallen an?</a:t>
            </a:r>
          </a:p>
          <a:p>
            <a:r>
              <a:rPr lang="de-DE" sz="1067" dirty="0">
                <a:solidFill>
                  <a:schemeClr val="dk1"/>
                </a:solidFill>
              </a:rPr>
              <a:t>Rohstoffe</a:t>
            </a:r>
          </a:p>
          <a:p>
            <a:r>
              <a:rPr lang="de-DE" sz="1067" dirty="0">
                <a:solidFill>
                  <a:schemeClr val="dk1"/>
                </a:solidFill>
              </a:rPr>
              <a:t>Maschinen</a:t>
            </a:r>
          </a:p>
          <a:p>
            <a:r>
              <a:rPr lang="de-DE" sz="1067" dirty="0">
                <a:solidFill>
                  <a:schemeClr val="dk1"/>
                </a:solidFill>
              </a:rPr>
              <a:t>Serverkosten</a:t>
            </a:r>
          </a:p>
          <a:p>
            <a:r>
              <a:rPr lang="de-DE" sz="1067" dirty="0">
                <a:solidFill>
                  <a:schemeClr val="dk1"/>
                </a:solidFill>
              </a:rPr>
              <a:t>Cloudkosten</a:t>
            </a:r>
          </a:p>
          <a:p>
            <a:r>
              <a:rPr lang="de-DE" sz="1067" dirty="0">
                <a:solidFill>
                  <a:schemeClr val="dk1"/>
                </a:solidFill>
              </a:rPr>
              <a:t>Verbrauchskosten (Strom, Materialien)</a:t>
            </a:r>
          </a:p>
          <a:p>
            <a:r>
              <a:rPr lang="de-DE" sz="1067" dirty="0">
                <a:solidFill>
                  <a:schemeClr val="dk1"/>
                </a:solidFill>
              </a:rPr>
              <a:t>Personalkosten</a:t>
            </a:r>
            <a:endParaRPr sz="1067" dirty="0">
              <a:solidFill>
                <a:schemeClr val="dk1"/>
              </a:solidFill>
            </a:endParaRPr>
          </a:p>
          <a:p>
            <a:endParaRPr sz="1300" dirty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SzPts val="1500"/>
            </a:pPr>
            <a:endParaRPr sz="1300" dirty="0">
              <a:solidFill>
                <a:schemeClr val="dk1"/>
              </a:solidFill>
            </a:endParaRPr>
          </a:p>
        </p:txBody>
      </p:sp>
      <p:sp>
        <p:nvSpPr>
          <p:cNvPr id="15" name="Google Shape;448;g81e6bd9a26_0_12"/>
          <p:cNvSpPr/>
          <p:nvPr/>
        </p:nvSpPr>
        <p:spPr>
          <a:xfrm>
            <a:off x="7291192" y="2931912"/>
            <a:ext cx="2401200" cy="1784781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de-DE" sz="1300" b="1" dirty="0"/>
              <a:t>Kanäle</a:t>
            </a:r>
            <a:endParaRPr sz="1300" b="1" dirty="0"/>
          </a:p>
          <a:p>
            <a:endParaRPr sz="1300" dirty="0"/>
          </a:p>
        </p:txBody>
      </p:sp>
      <p:sp>
        <p:nvSpPr>
          <p:cNvPr id="16" name="Google Shape;449;g81e6bd9a26_0_12"/>
          <p:cNvSpPr/>
          <p:nvPr/>
        </p:nvSpPr>
        <p:spPr>
          <a:xfrm>
            <a:off x="2490023" y="2929419"/>
            <a:ext cx="2403591" cy="1787275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de-DE" sz="1300" b="1" dirty="0" smtClean="0"/>
              <a:t>Schlüsselressourcen</a:t>
            </a:r>
            <a:endParaRPr lang="de-DE" sz="1300" b="1" dirty="0"/>
          </a:p>
          <a:p>
            <a:endParaRPr lang="de-DE" sz="1300" b="1" dirty="0"/>
          </a:p>
          <a:p>
            <a:r>
              <a:rPr lang="de-DE" sz="1067" dirty="0" smtClean="0">
                <a:solidFill>
                  <a:schemeClr val="tx1"/>
                </a:solidFill>
              </a:rPr>
              <a:t>Welche Schlüsselressourcen unsere Wertangebote?</a:t>
            </a:r>
          </a:p>
          <a:p>
            <a:r>
              <a:rPr lang="de-DE" sz="1067" dirty="0" smtClean="0">
                <a:solidFill>
                  <a:schemeClr val="tx1"/>
                </a:solidFill>
              </a:rPr>
              <a:t>Unsere Vertriebskanäle</a:t>
            </a:r>
          </a:p>
          <a:p>
            <a:r>
              <a:rPr lang="de-DE" sz="1067" dirty="0" smtClean="0">
                <a:solidFill>
                  <a:schemeClr val="tx1"/>
                </a:solidFill>
              </a:rPr>
              <a:t>Kundenbeziehungen</a:t>
            </a:r>
          </a:p>
          <a:p>
            <a:r>
              <a:rPr lang="de-DE" sz="1067" dirty="0" smtClean="0">
                <a:solidFill>
                  <a:schemeClr val="tx1"/>
                </a:solidFill>
              </a:rPr>
              <a:t>Einnahmequellen?</a:t>
            </a:r>
          </a:p>
          <a:p>
            <a:r>
              <a:rPr lang="de-DE" sz="1067" dirty="0" smtClean="0">
                <a:solidFill>
                  <a:schemeClr val="tx1"/>
                </a:solidFill>
              </a:rPr>
              <a:t>(Physisch; Intellektuell, Menschlich, Finanziell)</a:t>
            </a:r>
            <a:endParaRPr sz="1067" dirty="0">
              <a:solidFill>
                <a:schemeClr val="tx1"/>
              </a:solidFill>
            </a:endParaRPr>
          </a:p>
          <a:p>
            <a:endParaRPr sz="1200" dirty="0"/>
          </a:p>
        </p:txBody>
      </p:sp>
      <p:pic>
        <p:nvPicPr>
          <p:cNvPr id="19" name="Picture 8" descr="Kpi Icon #304802 - Free Icons Libra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273" y="4800633"/>
            <a:ext cx="376332" cy="37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ost Center Svg Png Icon Free Download (#167004) - OnlineWebFonts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392" y="4788694"/>
            <a:ext cx="308619" cy="36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Special Location Svg Png Icon Free Download (#465554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596" y="1145652"/>
            <a:ext cx="294463" cy="40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 descr="Unfair Icons - Download Free Vector Icons | Noun Projec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633" y="1143959"/>
            <a:ext cx="401915" cy="40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8" descr="Channel Icons - Download Free Vector Icons | Noun Projec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634" y="2971826"/>
            <a:ext cx="400735" cy="40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team-icon | MCM Automation Dachau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158" y="1118677"/>
            <a:ext cx="414583" cy="41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uzzle solutions icon -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076" y="1118676"/>
            <a:ext cx="452483" cy="45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97358" y="1571159"/>
            <a:ext cx="2461083" cy="2391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67" dirty="0" smtClean="0">
                <a:solidFill>
                  <a:schemeClr val="tx1"/>
                </a:solidFill>
              </a:rPr>
              <a:t>Wer sind unsere Schlüsselpartner?</a:t>
            </a:r>
          </a:p>
          <a:p>
            <a:r>
              <a:rPr lang="de-DE" sz="1067" dirty="0" smtClean="0">
                <a:solidFill>
                  <a:schemeClr val="tx1"/>
                </a:solidFill>
              </a:rPr>
              <a:t>Wer sind unsere Schlüssellieferanten?</a:t>
            </a:r>
          </a:p>
          <a:p>
            <a:r>
              <a:rPr lang="de-DE" sz="1067" dirty="0" smtClean="0">
                <a:solidFill>
                  <a:schemeClr val="tx1"/>
                </a:solidFill>
              </a:rPr>
              <a:t>Welche Schlüsselressourcen erhalten wir von Partnern?</a:t>
            </a:r>
          </a:p>
          <a:p>
            <a:r>
              <a:rPr lang="de-DE" sz="1067" dirty="0" smtClean="0">
                <a:solidFill>
                  <a:schemeClr val="tx1"/>
                </a:solidFill>
              </a:rPr>
              <a:t>Welche Aktivitäten führen Partner durch?</a:t>
            </a:r>
          </a:p>
          <a:p>
            <a:endParaRPr lang="de-DE" sz="1067" dirty="0">
              <a:solidFill>
                <a:schemeClr val="tx1"/>
              </a:solidFill>
            </a:endParaRPr>
          </a:p>
          <a:p>
            <a:r>
              <a:rPr lang="de-DE" sz="1067" dirty="0" smtClean="0">
                <a:solidFill>
                  <a:schemeClr val="tx1"/>
                </a:solidFill>
              </a:rPr>
              <a:t>Warum Partnerschaften?</a:t>
            </a:r>
          </a:p>
          <a:p>
            <a:r>
              <a:rPr lang="de-DE" sz="1067" dirty="0" smtClean="0">
                <a:solidFill>
                  <a:schemeClr val="tx1"/>
                </a:solidFill>
              </a:rPr>
              <a:t>Optimierung und Wirtschaftlichkeit</a:t>
            </a:r>
          </a:p>
          <a:p>
            <a:r>
              <a:rPr lang="de-DE" sz="1067" dirty="0" smtClean="0">
                <a:solidFill>
                  <a:schemeClr val="tx1"/>
                </a:solidFill>
              </a:rPr>
              <a:t>Minimierung von </a:t>
            </a:r>
            <a:r>
              <a:rPr lang="de-DE" sz="1067" dirty="0" err="1" smtClean="0">
                <a:solidFill>
                  <a:schemeClr val="tx1"/>
                </a:solidFill>
              </a:rPr>
              <a:t>risiken</a:t>
            </a:r>
            <a:r>
              <a:rPr lang="de-DE" sz="1067" dirty="0" smtClean="0">
                <a:solidFill>
                  <a:schemeClr val="tx1"/>
                </a:solidFill>
              </a:rPr>
              <a:t> und Unsicherheiten</a:t>
            </a:r>
          </a:p>
          <a:p>
            <a:r>
              <a:rPr lang="de-DE" sz="1067" dirty="0" smtClean="0">
                <a:solidFill>
                  <a:schemeClr val="tx1"/>
                </a:solidFill>
              </a:rPr>
              <a:t>Erwerben von bestimmten Ressourcen und Aktivitäten</a:t>
            </a:r>
            <a:endParaRPr lang="de-DE" sz="1067" dirty="0">
              <a:solidFill>
                <a:schemeClr val="tx1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498057" y="1571158"/>
            <a:ext cx="2170332" cy="913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67" dirty="0" smtClean="0">
                <a:solidFill>
                  <a:schemeClr val="tx1"/>
                </a:solidFill>
              </a:rPr>
              <a:t>Welche Schlüsselaktivitäten erfordern unsere Wertangebote?</a:t>
            </a:r>
          </a:p>
          <a:p>
            <a:r>
              <a:rPr lang="de-DE" sz="1067" dirty="0" smtClean="0">
                <a:solidFill>
                  <a:schemeClr val="tx1"/>
                </a:solidFill>
              </a:rPr>
              <a:t>Unsere Vertriebskanäle?</a:t>
            </a:r>
          </a:p>
          <a:p>
            <a:r>
              <a:rPr lang="de-DE" sz="1067" dirty="0" smtClean="0">
                <a:solidFill>
                  <a:schemeClr val="tx1"/>
                </a:solidFill>
              </a:rPr>
              <a:t>Kundenbeziehungen?</a:t>
            </a:r>
          </a:p>
          <a:p>
            <a:r>
              <a:rPr lang="de-DE" sz="1067" dirty="0" smtClean="0">
                <a:solidFill>
                  <a:schemeClr val="tx1"/>
                </a:solidFill>
              </a:rPr>
              <a:t>Einnahmequellen? 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4898771" y="1571157"/>
            <a:ext cx="2170332" cy="2555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67" dirty="0" smtClean="0"/>
              <a:t>Warum </a:t>
            </a:r>
            <a:r>
              <a:rPr lang="de-DE" sz="1067" dirty="0"/>
              <a:t>sollen die potentiellen Kunden genau eure Lösung benutzen?</a:t>
            </a:r>
          </a:p>
          <a:p>
            <a:endParaRPr lang="de-DE" sz="1067" dirty="0"/>
          </a:p>
          <a:p>
            <a:r>
              <a:rPr lang="de-DE" sz="1067" dirty="0"/>
              <a:t>Was schafft bei eurer Lösung tatsächlichen Nutzen beim Kunden den er bei anderen Lösung nicht bekommt?</a:t>
            </a:r>
          </a:p>
          <a:p>
            <a:endParaRPr lang="de-DE" sz="1067" dirty="0"/>
          </a:p>
          <a:p>
            <a:r>
              <a:rPr lang="de-DE" sz="1067" dirty="0"/>
              <a:t>Schnell, Sicher, Preis-Leistung, Exklusivität</a:t>
            </a:r>
          </a:p>
          <a:p>
            <a:endParaRPr lang="de-DE" sz="1067" dirty="0"/>
          </a:p>
          <a:p>
            <a:endParaRPr lang="de-DE" sz="1067" dirty="0"/>
          </a:p>
          <a:p>
            <a:endParaRPr lang="de-DE" sz="1067" dirty="0"/>
          </a:p>
          <a:p>
            <a:endParaRPr lang="de-DE" sz="1067" dirty="0"/>
          </a:p>
        </p:txBody>
      </p:sp>
      <p:sp>
        <p:nvSpPr>
          <p:cNvPr id="27" name="Textfeld 26"/>
          <p:cNvSpPr txBox="1"/>
          <p:nvPr/>
        </p:nvSpPr>
        <p:spPr>
          <a:xfrm>
            <a:off x="7276657" y="1571158"/>
            <a:ext cx="2407485" cy="1406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67" dirty="0" smtClean="0">
                <a:solidFill>
                  <a:schemeClr val="tx1"/>
                </a:solidFill>
              </a:rPr>
              <a:t>Welche Art von Beziehung erwartet jedes Kundensegment von uns?</a:t>
            </a:r>
            <a:br>
              <a:rPr lang="de-DE" sz="1067" dirty="0" smtClean="0">
                <a:solidFill>
                  <a:schemeClr val="tx1"/>
                </a:solidFill>
              </a:rPr>
            </a:br>
            <a:r>
              <a:rPr lang="de-DE" sz="1067" dirty="0" smtClean="0">
                <a:solidFill>
                  <a:schemeClr val="tx1"/>
                </a:solidFill>
              </a:rPr>
              <a:t>Welche Beziehungen haben wir schon geschlossen?</a:t>
            </a:r>
          </a:p>
          <a:p>
            <a:r>
              <a:rPr lang="de-DE" sz="1067" dirty="0" smtClean="0">
                <a:solidFill>
                  <a:schemeClr val="tx1"/>
                </a:solidFill>
              </a:rPr>
              <a:t>Wind sind sie in den Test unseres Geschäftsmodells integriert?</a:t>
            </a:r>
          </a:p>
          <a:p>
            <a:r>
              <a:rPr lang="de-DE" sz="1067" dirty="0" smtClean="0">
                <a:solidFill>
                  <a:schemeClr val="tx1"/>
                </a:solidFill>
              </a:rPr>
              <a:t>Wie kostenintensiv sind sie?</a:t>
            </a:r>
            <a:endParaRPr lang="de-DE" sz="1067" dirty="0">
              <a:solidFill>
                <a:schemeClr val="tx1"/>
              </a:solidFill>
            </a:endParaRPr>
          </a:p>
          <a:p>
            <a:endParaRPr lang="de-DE" sz="1067" dirty="0"/>
          </a:p>
        </p:txBody>
      </p:sp>
      <p:sp>
        <p:nvSpPr>
          <p:cNvPr id="28" name="Textfeld 27"/>
          <p:cNvSpPr txBox="1"/>
          <p:nvPr/>
        </p:nvSpPr>
        <p:spPr>
          <a:xfrm>
            <a:off x="7288329" y="3258862"/>
            <a:ext cx="2170332" cy="1734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67" dirty="0"/>
              <a:t>Wie werden die Kunden erreicht? (Infos; Kommunikation; Kauf)</a:t>
            </a:r>
          </a:p>
          <a:p>
            <a:endParaRPr lang="de-DE" sz="1067" dirty="0"/>
          </a:p>
          <a:p>
            <a:r>
              <a:rPr lang="de-DE" sz="1067" dirty="0"/>
              <a:t>Onlineshop</a:t>
            </a:r>
          </a:p>
          <a:p>
            <a:r>
              <a:rPr lang="de-DE" sz="1067" dirty="0"/>
              <a:t>TV-Shop-Werbung</a:t>
            </a:r>
          </a:p>
          <a:p>
            <a:r>
              <a:rPr lang="de-DE" sz="1067" dirty="0" err="1"/>
              <a:t>Social</a:t>
            </a:r>
            <a:r>
              <a:rPr lang="de-DE" sz="1067" dirty="0"/>
              <a:t> Media</a:t>
            </a:r>
          </a:p>
          <a:p>
            <a:r>
              <a:rPr lang="de-DE" sz="1067" dirty="0"/>
              <a:t>Website, Telefon</a:t>
            </a:r>
          </a:p>
          <a:p>
            <a:endParaRPr lang="de-DE" sz="1067" dirty="0"/>
          </a:p>
          <a:p>
            <a:endParaRPr lang="de-DE" sz="1067" dirty="0"/>
          </a:p>
        </p:txBody>
      </p:sp>
      <p:sp>
        <p:nvSpPr>
          <p:cNvPr id="30" name="Textfeld 29"/>
          <p:cNvSpPr txBox="1"/>
          <p:nvPr/>
        </p:nvSpPr>
        <p:spPr>
          <a:xfrm>
            <a:off x="9700714" y="1389816"/>
            <a:ext cx="2170332" cy="1241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67" dirty="0"/>
              <a:t>Wer sind die potenziellen Kunden und Nutzer?</a:t>
            </a:r>
          </a:p>
          <a:p>
            <a:endParaRPr lang="de-DE" sz="1067" dirty="0"/>
          </a:p>
          <a:p>
            <a:r>
              <a:rPr lang="de-DE" sz="1067" dirty="0"/>
              <a:t>z.B. Altersgruppe, Einkommensniveau, Familienstand, bestimmte Länder, Interessen</a:t>
            </a:r>
            <a:endParaRPr lang="de-DE" sz="1067" dirty="0"/>
          </a:p>
        </p:txBody>
      </p:sp>
      <p:sp>
        <p:nvSpPr>
          <p:cNvPr id="31" name="Textfeld 30"/>
          <p:cNvSpPr txBox="1"/>
          <p:nvPr/>
        </p:nvSpPr>
        <p:spPr>
          <a:xfrm>
            <a:off x="6096164" y="5021295"/>
            <a:ext cx="4178461" cy="1406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67" dirty="0"/>
              <a:t>Wie verdient ihr Geld?</a:t>
            </a:r>
          </a:p>
          <a:p>
            <a:endParaRPr lang="de-DE" sz="1067" dirty="0"/>
          </a:p>
          <a:p>
            <a:r>
              <a:rPr lang="de-DE" sz="1067" dirty="0"/>
              <a:t>Wird Geld durch den einmaligen Verkauf generiert?</a:t>
            </a:r>
          </a:p>
          <a:p>
            <a:r>
              <a:rPr lang="de-DE" sz="1067" dirty="0"/>
              <a:t>Durch ein </a:t>
            </a:r>
            <a:r>
              <a:rPr lang="de-DE" sz="1067" dirty="0" err="1"/>
              <a:t>Abomodell</a:t>
            </a:r>
            <a:r>
              <a:rPr lang="de-DE" sz="1067" dirty="0"/>
              <a:t>? </a:t>
            </a:r>
          </a:p>
          <a:p>
            <a:r>
              <a:rPr lang="de-DE" sz="1067" dirty="0"/>
              <a:t>Hauptsächlich durch Zubehör? z.B. Drucker</a:t>
            </a:r>
          </a:p>
          <a:p>
            <a:r>
              <a:rPr lang="de-DE" sz="1067" dirty="0"/>
              <a:t>Provision</a:t>
            </a:r>
          </a:p>
          <a:p>
            <a:endParaRPr lang="de-DE" sz="1067" dirty="0"/>
          </a:p>
          <a:p>
            <a:endParaRPr lang="de-DE" sz="1067" dirty="0"/>
          </a:p>
        </p:txBody>
      </p:sp>
      <p:sp>
        <p:nvSpPr>
          <p:cNvPr id="32" name="Google Shape;333;p91"/>
          <p:cNvSpPr/>
          <p:nvPr/>
        </p:nvSpPr>
        <p:spPr>
          <a:xfrm>
            <a:off x="0" y="-9584"/>
            <a:ext cx="12192000" cy="632604"/>
          </a:xfrm>
          <a:prstGeom prst="rect">
            <a:avLst/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0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8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Geschäftsmodell – </a:t>
            </a:r>
            <a:r>
              <a:rPr lang="de-DE" sz="2800" b="1" dirty="0" smtClean="0">
                <a:solidFill>
                  <a:schemeClr val="lt1"/>
                </a:solidFill>
              </a:rPr>
              <a:t>Business Model </a:t>
            </a:r>
            <a:r>
              <a:rPr lang="de-DE" sz="2800" b="1" dirty="0" err="1" smtClean="0">
                <a:solidFill>
                  <a:schemeClr val="lt1"/>
                </a:solidFill>
              </a:rPr>
              <a:t>Canvas</a:t>
            </a:r>
            <a:endParaRPr sz="2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4;p9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220706" y="6292883"/>
            <a:ext cx="862323" cy="565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206;p77" descr="Das Bundesministerium für Bildung und Forschung - tanja-hoermanns Webseite!"/>
          <p:cNvPicPr preferRelativeResize="0">
            <a:picLocks noChangeAspect="1"/>
          </p:cNvPicPr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138473" y="6454977"/>
            <a:ext cx="837471" cy="358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841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95"/>
          <p:cNvSpPr/>
          <p:nvPr/>
        </p:nvSpPr>
        <p:spPr>
          <a:xfrm>
            <a:off x="0" y="-9584"/>
            <a:ext cx="12192000" cy="632604"/>
          </a:xfrm>
          <a:prstGeom prst="rect">
            <a:avLst/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0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8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Geschäftsmodell – Business Model </a:t>
            </a:r>
            <a:r>
              <a:rPr lang="de-DE" sz="28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Canvas</a:t>
            </a:r>
            <a:endParaRPr sz="2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2" name="Google Shape;452;p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74989" y="6204245"/>
            <a:ext cx="862323" cy="565117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95"/>
          <p:cNvSpPr/>
          <p:nvPr/>
        </p:nvSpPr>
        <p:spPr>
          <a:xfrm>
            <a:off x="899173" y="1644062"/>
            <a:ext cx="9830920" cy="5069508"/>
          </a:xfrm>
          <a:prstGeom prst="rect">
            <a:avLst/>
          </a:prstGeom>
          <a:noFill/>
          <a:ln w="762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95"/>
          <p:cNvSpPr/>
          <p:nvPr/>
        </p:nvSpPr>
        <p:spPr>
          <a:xfrm>
            <a:off x="892802" y="5504666"/>
            <a:ext cx="9837291" cy="1208903"/>
          </a:xfrm>
          <a:prstGeom prst="rect">
            <a:avLst/>
          </a:prstGeom>
          <a:noFill/>
          <a:ln w="762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95"/>
          <p:cNvSpPr/>
          <p:nvPr/>
        </p:nvSpPr>
        <p:spPr>
          <a:xfrm>
            <a:off x="899173" y="1644062"/>
            <a:ext cx="1838095" cy="3860603"/>
          </a:xfrm>
          <a:prstGeom prst="rect">
            <a:avLst/>
          </a:prstGeom>
          <a:solidFill>
            <a:srgbClr val="A8D08C"/>
          </a:solidFill>
          <a:ln w="762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95"/>
          <p:cNvSpPr/>
          <p:nvPr/>
        </p:nvSpPr>
        <p:spPr>
          <a:xfrm>
            <a:off x="9005866" y="1644061"/>
            <a:ext cx="1724228" cy="3860603"/>
          </a:xfrm>
          <a:prstGeom prst="rect">
            <a:avLst/>
          </a:prstGeom>
          <a:noFill/>
          <a:ln w="762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95"/>
          <p:cNvSpPr/>
          <p:nvPr/>
        </p:nvSpPr>
        <p:spPr>
          <a:xfrm>
            <a:off x="899173" y="5504664"/>
            <a:ext cx="4944851" cy="1208903"/>
          </a:xfrm>
          <a:prstGeom prst="rect">
            <a:avLst/>
          </a:prstGeom>
          <a:noFill/>
          <a:ln w="762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95"/>
          <p:cNvSpPr/>
          <p:nvPr/>
        </p:nvSpPr>
        <p:spPr>
          <a:xfrm>
            <a:off x="2735379" y="1653500"/>
            <a:ext cx="2063936" cy="3851163"/>
          </a:xfrm>
          <a:prstGeom prst="rect">
            <a:avLst/>
          </a:prstGeom>
          <a:solidFill>
            <a:srgbClr val="A8D08C"/>
          </a:solidFill>
          <a:ln w="762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95"/>
          <p:cNvSpPr/>
          <p:nvPr/>
        </p:nvSpPr>
        <p:spPr>
          <a:xfrm>
            <a:off x="6956559" y="1653500"/>
            <a:ext cx="2063937" cy="1883110"/>
          </a:xfrm>
          <a:prstGeom prst="rect">
            <a:avLst/>
          </a:prstGeom>
          <a:solidFill>
            <a:srgbClr val="A8D08C"/>
          </a:solidFill>
          <a:ln w="762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95"/>
          <p:cNvSpPr/>
          <p:nvPr/>
        </p:nvSpPr>
        <p:spPr>
          <a:xfrm>
            <a:off x="2735378" y="3587732"/>
            <a:ext cx="2063936" cy="1916929"/>
          </a:xfrm>
          <a:prstGeom prst="rect">
            <a:avLst/>
          </a:prstGeom>
          <a:solidFill>
            <a:srgbClr val="A8D08C"/>
          </a:solidFill>
          <a:ln w="762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95"/>
          <p:cNvSpPr/>
          <p:nvPr/>
        </p:nvSpPr>
        <p:spPr>
          <a:xfrm>
            <a:off x="6956560" y="3574362"/>
            <a:ext cx="2063936" cy="1916929"/>
          </a:xfrm>
          <a:prstGeom prst="rect">
            <a:avLst/>
          </a:prstGeom>
          <a:noFill/>
          <a:ln w="762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95"/>
          <p:cNvSpPr txBox="1"/>
          <p:nvPr/>
        </p:nvSpPr>
        <p:spPr>
          <a:xfrm>
            <a:off x="892482" y="1865021"/>
            <a:ext cx="18362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Schlüssel-partner</a:t>
            </a: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95"/>
          <p:cNvSpPr txBox="1"/>
          <p:nvPr/>
        </p:nvSpPr>
        <p:spPr>
          <a:xfrm>
            <a:off x="2850189" y="1869101"/>
            <a:ext cx="18362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Schlüssel-</a:t>
            </a:r>
            <a:br>
              <a:rPr lang="de-DE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DE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aktivitäten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95"/>
          <p:cNvSpPr txBox="1"/>
          <p:nvPr/>
        </p:nvSpPr>
        <p:spPr>
          <a:xfrm>
            <a:off x="4956218" y="1869100"/>
            <a:ext cx="183620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Wertangebot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95"/>
          <p:cNvSpPr txBox="1"/>
          <p:nvPr/>
        </p:nvSpPr>
        <p:spPr>
          <a:xfrm>
            <a:off x="7057685" y="1869100"/>
            <a:ext cx="18362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Kunden-beziehung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95"/>
          <p:cNvSpPr txBox="1"/>
          <p:nvPr/>
        </p:nvSpPr>
        <p:spPr>
          <a:xfrm>
            <a:off x="8992479" y="1865021"/>
            <a:ext cx="18362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Kunden-segmente</a:t>
            </a: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95"/>
          <p:cNvSpPr txBox="1"/>
          <p:nvPr/>
        </p:nvSpPr>
        <p:spPr>
          <a:xfrm>
            <a:off x="7086712" y="3780113"/>
            <a:ext cx="183620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Kanäle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95"/>
          <p:cNvSpPr txBox="1"/>
          <p:nvPr/>
        </p:nvSpPr>
        <p:spPr>
          <a:xfrm>
            <a:off x="2842938" y="3780113"/>
            <a:ext cx="18362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Schlüssel-ressourcen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95"/>
          <p:cNvSpPr txBox="1"/>
          <p:nvPr/>
        </p:nvSpPr>
        <p:spPr>
          <a:xfrm>
            <a:off x="899174" y="5691011"/>
            <a:ext cx="18362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Kosten-struktur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95"/>
          <p:cNvSpPr txBox="1"/>
          <p:nvPr/>
        </p:nvSpPr>
        <p:spPr>
          <a:xfrm>
            <a:off x="8893889" y="5691010"/>
            <a:ext cx="18362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Einnahme-quellen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1" name="Google Shape;471;p95" descr="Partner Icon #409197 - Free Icons Librar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14503" y="2701159"/>
            <a:ext cx="734459" cy="734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95" descr="Add Activity Svg Png Icon Free Download (#367612) - OnlineWebFonts.CO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21081" y="2786028"/>
            <a:ext cx="494420" cy="564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95" descr="Resource Management Svg Png Icon Free Download (#277437) -  OnlineWebFonts.COM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86569" y="4715744"/>
            <a:ext cx="588441" cy="588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95" descr="Cost Icon #97529 - Free Icons Librar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84200" y="5775027"/>
            <a:ext cx="667690" cy="66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95" descr="Free Icon | Give mone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012065" y="5696940"/>
            <a:ext cx="797396" cy="797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95" descr="customer icon | IconBros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56300" y="2700478"/>
            <a:ext cx="708561" cy="708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95" descr="Channels Icons - Download Free Vector Icons | Noun Project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78220" y="4458423"/>
            <a:ext cx="667690" cy="66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95" descr="Users relation - Free people icons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682562" y="2720987"/>
            <a:ext cx="659005" cy="659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95" descr="Added Value Icons - Download Free Vector Icons | Noun Project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453724" y="2791417"/>
            <a:ext cx="807905" cy="807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206;p77" descr="Das Bundesministerium für Bildung und Forschung - tanja-hoermanns Webseite!"/>
          <p:cNvPicPr preferRelativeResize="0">
            <a:picLocks noChangeAspect="1"/>
          </p:cNvPicPr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138473" y="6454977"/>
            <a:ext cx="837471" cy="358916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Rechteck 31"/>
          <p:cNvSpPr/>
          <p:nvPr/>
        </p:nvSpPr>
        <p:spPr>
          <a:xfrm>
            <a:off x="0" y="944941"/>
            <a:ext cx="6287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/>
              <a:t>Was </a:t>
            </a:r>
            <a:r>
              <a:rPr lang="de-DE" sz="2400" b="1" dirty="0" smtClean="0"/>
              <a:t>ist neu gegenüber der Lean </a:t>
            </a:r>
            <a:r>
              <a:rPr lang="de-DE" sz="2400" b="1" dirty="0" err="1" smtClean="0"/>
              <a:t>Canvas</a:t>
            </a:r>
            <a:r>
              <a:rPr lang="de-DE" sz="2400" b="1" dirty="0" smtClean="0"/>
              <a:t>?</a:t>
            </a:r>
            <a:endParaRPr lang="de-DE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96"/>
          <p:cNvSpPr/>
          <p:nvPr/>
        </p:nvSpPr>
        <p:spPr>
          <a:xfrm>
            <a:off x="0" y="-9584"/>
            <a:ext cx="12192000" cy="632604"/>
          </a:xfrm>
          <a:prstGeom prst="rect">
            <a:avLst/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0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8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Geschäftsmodell</a:t>
            </a:r>
            <a:endParaRPr sz="2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5" name="Google Shape;485;p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74989" y="6204245"/>
            <a:ext cx="862323" cy="565117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96"/>
          <p:cNvSpPr txBox="1"/>
          <p:nvPr/>
        </p:nvSpPr>
        <p:spPr>
          <a:xfrm>
            <a:off x="222934" y="3463030"/>
            <a:ext cx="4916422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Das </a:t>
            </a:r>
            <a:r>
              <a:rPr lang="de-DE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Geschäftsmodell</a:t>
            </a:r>
            <a:r>
              <a:rPr lang="de-DE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muss durch die Gründer/innen </a:t>
            </a:r>
            <a:r>
              <a:rPr lang="de-DE" sz="20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kontinuierlich </a:t>
            </a:r>
            <a:r>
              <a:rPr lang="de-DE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getestet und weiterentwickelt</a:t>
            </a:r>
            <a:r>
              <a:rPr lang="de-DE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werden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de-DE" sz="20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7" name="Google Shape;487;p96"/>
          <p:cNvGrpSpPr/>
          <p:nvPr/>
        </p:nvGrpSpPr>
        <p:grpSpPr>
          <a:xfrm>
            <a:off x="5670788" y="1762698"/>
            <a:ext cx="6165774" cy="3855491"/>
            <a:chOff x="5894797" y="2059451"/>
            <a:chExt cx="6297204" cy="4021448"/>
          </a:xfrm>
        </p:grpSpPr>
        <p:pic>
          <p:nvPicPr>
            <p:cNvPr id="488" name="Google Shape;488;p96" descr="https://media-exp1.licdn.com/dms/image/C4E12AQFJOAms_iZamg/article-inline_image-shrink_1000_1488/0/1520533196239?e=1619654400&amp;v=beta&amp;t=99ntU2p3HtMgQvKu-RVFahylfePil5E5WhAn9B5B_00"/>
            <p:cNvPicPr preferRelativeResize="0"/>
            <p:nvPr/>
          </p:nvPicPr>
          <p:blipFill rotWithShape="1">
            <a:blip r:embed="rId4">
              <a:alphaModFix/>
            </a:blip>
            <a:srcRect t="35376" r="4492"/>
            <a:stretch/>
          </p:blipFill>
          <p:spPr>
            <a:xfrm>
              <a:off x="5957226" y="2820318"/>
              <a:ext cx="6234774" cy="32605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9" name="Google Shape;489;p96" descr="https://media-exp1.licdn.com/dms/image/C4E12AQFJOAms_iZamg/article-inline_image-shrink_1000_1488/0/1520533196239?e=1619654400&amp;v=beta&amp;t=99ntU2p3HtMgQvKu-RVFahylfePil5E5WhAn9B5B_00"/>
            <p:cNvPicPr preferRelativeResize="0"/>
            <p:nvPr/>
          </p:nvPicPr>
          <p:blipFill rotWithShape="1">
            <a:blip r:embed="rId4">
              <a:alphaModFix/>
            </a:blip>
            <a:srcRect t="-87" r="3665" b="87592"/>
            <a:stretch/>
          </p:blipFill>
          <p:spPr>
            <a:xfrm>
              <a:off x="5894797" y="2059451"/>
              <a:ext cx="6297204" cy="63752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90" name="Google Shape;490;p96" descr="Ausrufezeichen | Kostenlose Ic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39038" y="1907247"/>
            <a:ext cx="1284214" cy="1284214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96"/>
          <p:cNvSpPr/>
          <p:nvPr/>
        </p:nvSpPr>
        <p:spPr>
          <a:xfrm>
            <a:off x="570733" y="6581001"/>
            <a:ext cx="27927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Quelle: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Maurya</a:t>
            </a:r>
            <a:r>
              <a:rPr lang="de-DE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(2012),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Running</a:t>
            </a:r>
            <a:r>
              <a:rPr lang="de-DE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Lean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2" name="Google Shape;492;p96"/>
          <p:cNvCxnSpPr/>
          <p:nvPr/>
        </p:nvCxnSpPr>
        <p:spPr>
          <a:xfrm>
            <a:off x="5336875" y="1213448"/>
            <a:ext cx="0" cy="5049329"/>
          </a:xfrm>
          <a:prstGeom prst="straightConnector1">
            <a:avLst/>
          </a:prstGeom>
          <a:noFill/>
          <a:ln w="38100" cap="flat" cmpd="sng">
            <a:solidFill>
              <a:srgbClr val="5CB6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Google Shape;206;p77" descr="Das Bundesministerium für Bildung und Forschung - tanja-hoermanns Webseite!"/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38473" y="6454977"/>
            <a:ext cx="837471" cy="358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82" descr="two person standing on gray tile paving"/>
          <p:cNvPicPr preferRelativeResize="0"/>
          <p:nvPr/>
        </p:nvPicPr>
        <p:blipFill rotWithShape="1">
          <a:blip r:embed="rId3">
            <a:alphaModFix/>
          </a:blip>
          <a:srcRect t="1933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82"/>
          <p:cNvSpPr/>
          <p:nvPr/>
        </p:nvSpPr>
        <p:spPr>
          <a:xfrm>
            <a:off x="0" y="2571629"/>
            <a:ext cx="12192000" cy="1714741"/>
          </a:xfrm>
          <a:prstGeom prst="rect">
            <a:avLst/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de-DE" sz="48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Geschäftsmodell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82" descr="Ein Bild, das Zeichnung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 t="19054" b="9945"/>
          <a:stretch/>
        </p:blipFill>
        <p:spPr>
          <a:xfrm>
            <a:off x="11203348" y="6340093"/>
            <a:ext cx="872792" cy="432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7" name="Google Shape;767;p115" descr="three white and red labeled boxes"/>
          <p:cNvPicPr preferRelativeResize="0"/>
          <p:nvPr/>
        </p:nvPicPr>
        <p:blipFill rotWithShape="1">
          <a:blip r:embed="rId3">
            <a:alphaModFix/>
          </a:blip>
          <a:srcRect t="10942" b="4430"/>
          <a:stretch/>
        </p:blipFill>
        <p:spPr>
          <a:xfrm>
            <a:off x="0" y="0"/>
            <a:ext cx="12192000" cy="6856896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p115"/>
          <p:cNvSpPr/>
          <p:nvPr/>
        </p:nvSpPr>
        <p:spPr>
          <a:xfrm>
            <a:off x="0" y="2173723"/>
            <a:ext cx="12192000" cy="2510553"/>
          </a:xfrm>
          <a:prstGeom prst="rect">
            <a:avLst/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de-DE" sz="48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Viel Erfolg!</a:t>
            </a:r>
            <a:endParaRPr sz="3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9" name="Google Shape;769;p115" descr="Ein Bild, das Zeichnung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 t="19054" b="9945"/>
          <a:stretch/>
        </p:blipFill>
        <p:spPr>
          <a:xfrm>
            <a:off x="11203348" y="6340093"/>
            <a:ext cx="872792" cy="432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4"/>
          <p:cNvSpPr/>
          <p:nvPr/>
        </p:nvSpPr>
        <p:spPr>
          <a:xfrm>
            <a:off x="209549" y="28575"/>
            <a:ext cx="11899323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44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Customer-Problem-FIT</a:t>
            </a:r>
            <a:endParaRPr sz="24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4" name="Google Shape;244;p24"/>
          <p:cNvSpPr txBox="1"/>
          <p:nvPr/>
        </p:nvSpPr>
        <p:spPr>
          <a:xfrm>
            <a:off x="478810" y="2106849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</a:pPr>
            <a:r>
              <a:rPr lang="de-DE" sz="4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Definition Geschäftsmodell</a:t>
            </a:r>
            <a:endParaRPr sz="4000" b="1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5" name="Google Shape;245;p24"/>
          <p:cNvSpPr txBox="1"/>
          <p:nvPr/>
        </p:nvSpPr>
        <p:spPr>
          <a:xfrm>
            <a:off x="415600" y="2313542"/>
            <a:ext cx="11360800" cy="340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de-DE" sz="2400" b="0" i="1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Ein Geschäftsmodell ist die Kernlogik einer Einheit </a:t>
            </a:r>
            <a:endParaRPr sz="14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de-DE" sz="2400" b="0" i="1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(Produkt, Geschäftseinheit, Unternehmen) die erklärt, </a:t>
            </a:r>
            <a:endParaRPr sz="14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de-DE" sz="2400" b="0" i="1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wie das Unternehmen Wert für Kunden und Partner schafft </a:t>
            </a:r>
            <a:endParaRPr sz="14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de-DE" sz="2400" b="0" i="1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und sich selbst Wert aneignet.</a:t>
            </a:r>
            <a:endParaRPr sz="2400" b="0" i="1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6" name="Google Shape;246;p24"/>
          <p:cNvSpPr/>
          <p:nvPr/>
        </p:nvSpPr>
        <p:spPr>
          <a:xfrm>
            <a:off x="0" y="-9584"/>
            <a:ext cx="12192000" cy="632604"/>
          </a:xfrm>
          <a:prstGeom prst="rect">
            <a:avLst/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0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8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Geschäftsmodell</a:t>
            </a:r>
            <a:endParaRPr sz="2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74989" y="6204245"/>
            <a:ext cx="862323" cy="565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06;p77" descr="Das Bundesministerium für Bildung und Forschung - tanja-hoermanns Webseite!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38473" y="6454977"/>
            <a:ext cx="837471" cy="358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83" descr="Question Icon of Glyph style - Available in SVG, PNG, EPS, AI &amp; Icon font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8661" y="2722833"/>
            <a:ext cx="2170217" cy="2170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74989" y="6204245"/>
            <a:ext cx="862323" cy="565117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83"/>
          <p:cNvSpPr/>
          <p:nvPr/>
        </p:nvSpPr>
        <p:spPr>
          <a:xfrm>
            <a:off x="0" y="-9584"/>
            <a:ext cx="12192000" cy="632604"/>
          </a:xfrm>
          <a:prstGeom prst="rect">
            <a:avLst/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0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8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Geschäftsmodell</a:t>
            </a:r>
            <a:endParaRPr sz="2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83"/>
          <p:cNvSpPr txBox="1"/>
          <p:nvPr/>
        </p:nvSpPr>
        <p:spPr>
          <a:xfrm rot="-1172922">
            <a:off x="7204593" y="3161380"/>
            <a:ext cx="2743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de-DE" sz="4000" b="1" i="0" u="none" strike="noStrike" cap="none">
                <a:solidFill>
                  <a:srgbClr val="5CB600"/>
                </a:solidFill>
                <a:latin typeface="Arial"/>
                <a:ea typeface="Arial"/>
                <a:cs typeface="Arial"/>
                <a:sym typeface="Arial"/>
              </a:rPr>
              <a:t>Kernlogik</a:t>
            </a:r>
            <a:endParaRPr sz="4000" b="1" i="0" u="none" strike="noStrike" cap="none">
              <a:solidFill>
                <a:srgbClr val="5CB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83"/>
          <p:cNvSpPr txBox="1"/>
          <p:nvPr/>
        </p:nvSpPr>
        <p:spPr>
          <a:xfrm rot="591951">
            <a:off x="6090849" y="1702687"/>
            <a:ext cx="393605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de-DE" sz="4000" b="1" i="0" u="none" strike="noStrike" cap="none">
                <a:solidFill>
                  <a:srgbClr val="5CB600"/>
                </a:solidFill>
                <a:latin typeface="Arial"/>
                <a:ea typeface="Arial"/>
                <a:cs typeface="Arial"/>
                <a:sym typeface="Arial"/>
              </a:rPr>
              <a:t>Wert aneignet</a:t>
            </a:r>
            <a:endParaRPr sz="4000" b="1" i="0" u="none" strike="noStrike" cap="none">
              <a:solidFill>
                <a:srgbClr val="5CB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83"/>
          <p:cNvSpPr txBox="1"/>
          <p:nvPr/>
        </p:nvSpPr>
        <p:spPr>
          <a:xfrm rot="-1172922">
            <a:off x="7489662" y="4942778"/>
            <a:ext cx="2743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de-DE" sz="4000" b="1" i="0" u="none" strike="noStrike" cap="none">
                <a:solidFill>
                  <a:srgbClr val="5CB600"/>
                </a:solidFill>
                <a:latin typeface="Arial"/>
                <a:ea typeface="Arial"/>
                <a:cs typeface="Arial"/>
                <a:sym typeface="Arial"/>
              </a:rPr>
              <a:t>Kunden </a:t>
            </a:r>
            <a:endParaRPr sz="4000" b="1" i="0" u="none" strike="noStrike" cap="none">
              <a:solidFill>
                <a:srgbClr val="5CB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83"/>
          <p:cNvSpPr txBox="1"/>
          <p:nvPr/>
        </p:nvSpPr>
        <p:spPr>
          <a:xfrm rot="1079685">
            <a:off x="5299739" y="2897004"/>
            <a:ext cx="35387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de-DE" sz="4000" b="1" i="0" u="none" strike="noStrike" cap="none">
                <a:solidFill>
                  <a:srgbClr val="5CB600"/>
                </a:solidFill>
                <a:latin typeface="Arial"/>
                <a:ea typeface="Arial"/>
                <a:cs typeface="Arial"/>
                <a:sym typeface="Arial"/>
              </a:rPr>
              <a:t>Partner</a:t>
            </a:r>
            <a:endParaRPr sz="4000" b="1" i="0" u="none" strike="noStrike" cap="none">
              <a:solidFill>
                <a:srgbClr val="5CB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3"/>
          <p:cNvSpPr txBox="1"/>
          <p:nvPr/>
        </p:nvSpPr>
        <p:spPr>
          <a:xfrm rot="288267">
            <a:off x="4728969" y="4276343"/>
            <a:ext cx="35387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de-DE" sz="4000" b="1" i="0" u="none" strike="noStrike" cap="none">
                <a:solidFill>
                  <a:srgbClr val="5CB600"/>
                </a:solidFill>
                <a:latin typeface="Arial"/>
                <a:ea typeface="Arial"/>
                <a:cs typeface="Arial"/>
                <a:sym typeface="Arial"/>
              </a:rPr>
              <a:t>Unternehmen</a:t>
            </a:r>
            <a:endParaRPr sz="4000" b="1" i="0" u="none" strike="noStrike" cap="none">
              <a:solidFill>
                <a:srgbClr val="5CB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83"/>
          <p:cNvSpPr txBox="1"/>
          <p:nvPr/>
        </p:nvSpPr>
        <p:spPr>
          <a:xfrm rot="-1270269">
            <a:off x="686389" y="1390097"/>
            <a:ext cx="353872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de-DE" sz="6000" b="1" i="0" u="none" strike="noStrike" cap="none">
                <a:solidFill>
                  <a:srgbClr val="5CB600"/>
                </a:solidFill>
                <a:latin typeface="Arial"/>
                <a:ea typeface="Arial"/>
                <a:cs typeface="Arial"/>
                <a:sym typeface="Arial"/>
              </a:rPr>
              <a:t>WAS?!</a:t>
            </a:r>
            <a:endParaRPr sz="6000" b="1" i="0" u="none" strike="noStrike" cap="none">
              <a:solidFill>
                <a:srgbClr val="5CB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206;p77" descr="Das Bundesministerium für Bildung und Forschung - tanja-hoermanns Webseite!"/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38473" y="6454977"/>
            <a:ext cx="837471" cy="358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84"/>
          <p:cNvSpPr txBox="1"/>
          <p:nvPr/>
        </p:nvSpPr>
        <p:spPr>
          <a:xfrm>
            <a:off x="415600" y="1136032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de-DE"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Wie funktioniert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de-DE"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mein Unternehmen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de-DE"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 wie kann es Nutzen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de-DE"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für den Kunden und dadurch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de-DE"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Gewinne erwirtschaften</a:t>
            </a:r>
            <a:endParaRPr sz="32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84"/>
          <p:cNvSpPr/>
          <p:nvPr/>
        </p:nvSpPr>
        <p:spPr>
          <a:xfrm>
            <a:off x="0" y="-9584"/>
            <a:ext cx="12192000" cy="632604"/>
          </a:xfrm>
          <a:prstGeom prst="rect">
            <a:avLst/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0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8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Geschäftsmodell</a:t>
            </a:r>
            <a:endParaRPr sz="2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74989" y="6204245"/>
            <a:ext cx="862323" cy="565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84" descr="Idea idea bulb light bulb icon - Colourful Educa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58527" y="1828800"/>
            <a:ext cx="3137540" cy="3137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84" descr="Idea Man Icons - Download Free Vector Icons | Noun Projec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4317" y="2104589"/>
            <a:ext cx="2618086" cy="2618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06;p77" descr="Das Bundesministerium für Bildung und Forschung - tanja-hoermanns Webseite!"/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38473" y="6454977"/>
            <a:ext cx="837471" cy="358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85" descr="blue marker on white printer paper"/>
          <p:cNvPicPr preferRelativeResize="0"/>
          <p:nvPr/>
        </p:nvPicPr>
        <p:blipFill rotWithShape="1">
          <a:blip r:embed="rId3">
            <a:alphaModFix/>
          </a:blip>
          <a:srcRect r="-7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85"/>
          <p:cNvSpPr/>
          <p:nvPr/>
        </p:nvSpPr>
        <p:spPr>
          <a:xfrm>
            <a:off x="0" y="2173723"/>
            <a:ext cx="12192000" cy="2510553"/>
          </a:xfrm>
          <a:prstGeom prst="rect">
            <a:avLst/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de-DE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Okay, verstanden!</a:t>
            </a:r>
            <a:br>
              <a:rPr lang="de-DE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DE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…aber das weiß ich doch schon alles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p85" descr="Ein Bild, das Zeichnung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 t="19054" b="9945"/>
          <a:stretch/>
        </p:blipFill>
        <p:spPr>
          <a:xfrm>
            <a:off x="11203348" y="6340093"/>
            <a:ext cx="872792" cy="432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74989" y="6204245"/>
            <a:ext cx="862323" cy="565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86" descr="turned on black and grey laptop computer"/>
          <p:cNvPicPr preferRelativeResize="0"/>
          <p:nvPr/>
        </p:nvPicPr>
        <p:blipFill rotWithShape="1">
          <a:blip r:embed="rId4">
            <a:alphaModFix/>
          </a:blip>
          <a:srcRect l="43071" r="3438"/>
          <a:stretch/>
        </p:blipFill>
        <p:spPr>
          <a:xfrm>
            <a:off x="-1" y="0"/>
            <a:ext cx="556284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86"/>
          <p:cNvSpPr/>
          <p:nvPr/>
        </p:nvSpPr>
        <p:spPr>
          <a:xfrm>
            <a:off x="0" y="3017564"/>
            <a:ext cx="5562845" cy="1044840"/>
          </a:xfrm>
          <a:prstGeom prst="rect">
            <a:avLst/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Warum sich ein zweiter Blick lohnt!</a:t>
            </a: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p86" descr="Sinuswellen-analyse | Kostenlose Ic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84763" y="1619926"/>
            <a:ext cx="599095" cy="599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86" descr="Tools Icons - Download Free Vector Icons | Noun Projec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17754" y="2789543"/>
            <a:ext cx="456041" cy="456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86" descr="Interview Icons - Download Free Vector Icons | Noun Projec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88363" y="5067607"/>
            <a:ext cx="456041" cy="456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86" descr="Gearwheel Industry Mechanism Repair System. Actions Business Circle Cog  Connection Technical S Svg Png Icon Free Download (#560559) -  OnlineWebFonts.COM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48911" y="3935969"/>
            <a:ext cx="534947" cy="54040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86"/>
          <p:cNvSpPr txBox="1"/>
          <p:nvPr/>
        </p:nvSpPr>
        <p:spPr>
          <a:xfrm>
            <a:off x="6559447" y="552724"/>
            <a:ext cx="5177928" cy="55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Facts Geschäftsmodell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Das Geschäftsmodell besteht aus vielen Bestandteilen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Die Bestandteile des Geschäftsmodells müssen aufeinander abgestimmt sein, um erfolgreich zu sein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Das Geschäftsmodell muss stetig angepasst werden, um langfristig erfolgreich zu sein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Potenzielle Investoren legen Wert auf ein verständliches Geschäftsmodell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87" descr="blue marker on white printer paper"/>
          <p:cNvPicPr preferRelativeResize="0"/>
          <p:nvPr/>
        </p:nvPicPr>
        <p:blipFill rotWithShape="1">
          <a:blip r:embed="rId3">
            <a:alphaModFix/>
          </a:blip>
          <a:srcRect r="-7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87"/>
          <p:cNvSpPr/>
          <p:nvPr/>
        </p:nvSpPr>
        <p:spPr>
          <a:xfrm>
            <a:off x="0" y="2649572"/>
            <a:ext cx="12192000" cy="1558855"/>
          </a:xfrm>
          <a:prstGeom prst="rect">
            <a:avLst/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de-DE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Aber wie beginne ich nun?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87" descr="Ein Bild, das Zeichnung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 t="19054" b="9945"/>
          <a:stretch/>
        </p:blipFill>
        <p:spPr>
          <a:xfrm>
            <a:off x="11203348" y="6340093"/>
            <a:ext cx="872792" cy="432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88" descr="blue marker on white printer paper"/>
          <p:cNvPicPr preferRelativeResize="0"/>
          <p:nvPr/>
        </p:nvPicPr>
        <p:blipFill rotWithShape="1">
          <a:blip r:embed="rId3">
            <a:alphaModFix/>
          </a:blip>
          <a:srcRect r="-7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88"/>
          <p:cNvSpPr/>
          <p:nvPr/>
        </p:nvSpPr>
        <p:spPr>
          <a:xfrm>
            <a:off x="0" y="2571629"/>
            <a:ext cx="12192000" cy="1714741"/>
          </a:xfrm>
          <a:prstGeom prst="rect">
            <a:avLst/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de-DE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Dazu kommen wir jetzt!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Vieles davon habt ihr bereits erarbeite</a:t>
            </a:r>
            <a:r>
              <a:rPr lang="de-DE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Google Shape;302;p88" descr="Ein Bild, das Zeichnung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 t="19054" b="9945"/>
          <a:stretch/>
        </p:blipFill>
        <p:spPr>
          <a:xfrm>
            <a:off x="11203348" y="6340093"/>
            <a:ext cx="872792" cy="432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793</Words>
  <Application>Microsoft Office PowerPoint</Application>
  <PresentationFormat>Breitbild</PresentationFormat>
  <Paragraphs>239</Paragraphs>
  <Slides>20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Arial</vt:lpstr>
      <vt:lpstr>Calibri</vt:lpstr>
      <vt:lpstr>Poppins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kristina_huelsebusch@web.de</dc:creator>
  <cp:lastModifiedBy>Zoll, Christian</cp:lastModifiedBy>
  <cp:revision>13</cp:revision>
  <dcterms:created xsi:type="dcterms:W3CDTF">2020-10-12T17:30:20Z</dcterms:created>
  <dcterms:modified xsi:type="dcterms:W3CDTF">2021-08-16T14:12:03Z</dcterms:modified>
</cp:coreProperties>
</file>