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9" r:id="rId9"/>
    <p:sldId id="290" r:id="rId10"/>
    <p:sldId id="291" r:id="rId11"/>
    <p:sldId id="30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BydvUYAWH/3syAgt+Qgfk1Dn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D8D1C-AAF5-45E5-BA53-3635389C05BA}">
  <a:tblStyle styleId="{284D8D1C-AAF5-45E5-BA53-3635389C05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C</a:t>
            </a: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C Ende</a:t>
            </a:r>
            <a:endParaRPr/>
          </a:p>
        </p:txBody>
      </p:sp>
      <p:sp>
        <p:nvSpPr>
          <p:cNvPr id="661" name="Google Shape;66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C</a:t>
            </a:r>
            <a:endParaRPr/>
          </a:p>
        </p:txBody>
      </p:sp>
      <p:sp>
        <p:nvSpPr>
          <p:cNvPr id="87" name="Google Shape;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3810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-98592"/>
            <a:ext cx="12192000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953330" y="3744087"/>
            <a:ext cx="10004245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5400" b="0" i="0" u="none" strike="noStrike" cap="none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Plan &amp; EXIST </a:t>
            </a:r>
            <a:endParaRPr sz="4800" b="0" i="0" u="none" strike="noStrike" cap="none" dirty="0" smtClean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54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2573273" y="913638"/>
            <a:ext cx="6764357" cy="337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6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6"/>
          <p:cNvSpPr/>
          <p:nvPr/>
        </p:nvSpPr>
        <p:spPr>
          <a:xfrm>
            <a:off x="741259" y="1329410"/>
            <a:ext cx="10431735" cy="912209"/>
          </a:xfrm>
          <a:prstGeom prst="rect">
            <a:avLst/>
          </a:prstGeom>
          <a:solidFill>
            <a:srgbClr val="5CB600"/>
          </a:solidFill>
          <a:ln w="254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Bewerbung mit einem Ideenpapier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6"/>
          <p:cNvSpPr/>
          <p:nvPr/>
        </p:nvSpPr>
        <p:spPr>
          <a:xfrm>
            <a:off x="741258" y="2241619"/>
            <a:ext cx="10431735" cy="3753382"/>
          </a:xfrm>
          <a:prstGeom prst="rect">
            <a:avLst/>
          </a:prstGeom>
          <a:noFill/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6"/>
          <p:cNvSpPr/>
          <p:nvPr/>
        </p:nvSpPr>
        <p:spPr>
          <a:xfrm>
            <a:off x="1126315" y="2649507"/>
            <a:ext cx="4663081" cy="33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 Zusammenfassung des Vorhabens: 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Problem, Lösung, Team, Markt,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Wettbewerb und Geschäftsmodell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2"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Geschäftsidee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Gründungsvorgeschichte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Know-how Träger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Innovation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Projektplanung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06"/>
          <p:cNvSpPr/>
          <p:nvPr/>
        </p:nvSpPr>
        <p:spPr>
          <a:xfrm>
            <a:off x="6694776" y="2649507"/>
            <a:ext cx="4663081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Unternehmensplanung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Finanzplanung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Unternehmensorganisation</a:t>
            </a:r>
            <a:b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Chance und Risiken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3"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Markt/ Wettbewerb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Marktsituation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Alleinstellungsmerkmal &amp; Kundennutzen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Wettbewerber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- Markteintritt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6"/>
          <p:cNvSpPr/>
          <p:nvPr/>
        </p:nvSpPr>
        <p:spPr>
          <a:xfrm>
            <a:off x="741257" y="2241618"/>
            <a:ext cx="5242923" cy="1848833"/>
          </a:xfrm>
          <a:prstGeom prst="rect">
            <a:avLst/>
          </a:prstGeom>
          <a:noFill/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6"/>
          <p:cNvSpPr/>
          <p:nvPr/>
        </p:nvSpPr>
        <p:spPr>
          <a:xfrm>
            <a:off x="5984180" y="4090451"/>
            <a:ext cx="5188813" cy="1904550"/>
          </a:xfrm>
          <a:prstGeom prst="rect">
            <a:avLst/>
          </a:prstGeom>
          <a:noFill/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06"/>
          <p:cNvSpPr/>
          <p:nvPr/>
        </p:nvSpPr>
        <p:spPr>
          <a:xfrm rot="3127013">
            <a:off x="5571481" y="3387350"/>
            <a:ext cx="444470" cy="93614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06"/>
          <p:cNvSpPr/>
          <p:nvPr/>
        </p:nvSpPr>
        <p:spPr>
          <a:xfrm rot="-7710250">
            <a:off x="5989090" y="3826125"/>
            <a:ext cx="404064" cy="93614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15" descr="three white and red labeled boxes"/>
          <p:cNvPicPr preferRelativeResize="0"/>
          <p:nvPr/>
        </p:nvPicPr>
        <p:blipFill rotWithShape="1">
          <a:blip r:embed="rId3">
            <a:alphaModFix/>
          </a:blip>
          <a:srcRect t="10942" b="4430"/>
          <a:stretch/>
        </p:blipFill>
        <p:spPr>
          <a:xfrm>
            <a:off x="0" y="0"/>
            <a:ext cx="12192000" cy="685689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5"/>
          <p:cNvSpPr/>
          <p:nvPr/>
        </p:nvSpPr>
        <p:spPr>
          <a:xfrm>
            <a:off x="0" y="2173723"/>
            <a:ext cx="12192000" cy="2510553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Vielen </a:t>
            </a:r>
            <a:r>
              <a:rPr lang="de-DE" sz="4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Erfolg!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115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0" descr="difficult roads lead to beautiful destinations desk decor"/>
          <p:cNvPicPr preferRelativeResize="0"/>
          <p:nvPr/>
        </p:nvPicPr>
        <p:blipFill rotWithShape="1">
          <a:blip r:embed="rId3">
            <a:alphaModFix/>
          </a:blip>
          <a:srcRect l="6701" r="12682"/>
          <a:stretch/>
        </p:blipFill>
        <p:spPr>
          <a:xfrm>
            <a:off x="7664067" y="0"/>
            <a:ext cx="4527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0"/>
          <p:cNvSpPr/>
          <p:nvPr/>
        </p:nvSpPr>
        <p:spPr>
          <a:xfrm>
            <a:off x="606413" y="2260357"/>
            <a:ext cx="760164" cy="683046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0"/>
          <p:cNvSpPr/>
          <p:nvPr/>
        </p:nvSpPr>
        <p:spPr>
          <a:xfrm>
            <a:off x="606413" y="3453883"/>
            <a:ext cx="760164" cy="683046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40"/>
          <p:cNvGraphicFramePr/>
          <p:nvPr>
            <p:extLst>
              <p:ext uri="{D42A27DB-BD31-4B8C-83A1-F6EECF244321}">
                <p14:modId xmlns:p14="http://schemas.microsoft.com/office/powerpoint/2010/main" val="1852441138"/>
              </p:ext>
            </p:extLst>
          </p:nvPr>
        </p:nvGraphicFramePr>
        <p:xfrm>
          <a:off x="1746047" y="1983156"/>
          <a:ext cx="5620912" cy="2358650"/>
        </p:xfrm>
        <a:graphic>
          <a:graphicData uri="http://schemas.openxmlformats.org/drawingml/2006/table">
            <a:tbl>
              <a:tblPr firstRow="1" bandRow="1">
                <a:noFill/>
                <a:tableStyleId>{284D8D1C-AAF5-45E5-BA53-3635389C05BA}</a:tableStyleId>
              </a:tblPr>
              <a:tblGrid>
                <a:gridCol w="562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de-DE" sz="3200" u="none" strike="noStrike" cap="none" dirty="0" smtClean="0"/>
                        <a:t>Business Plan</a:t>
                      </a:r>
                      <a:endParaRPr lang="de-DE" sz="32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de-DE" sz="3200" b="0" u="none" strike="noStrike" cap="none" dirty="0" smtClean="0"/>
                        <a:t>EXIST</a:t>
                      </a:r>
                      <a:r>
                        <a:rPr lang="de-DE" sz="3200" b="0" u="none" strike="noStrike" cap="none" baseline="0" dirty="0" smtClean="0"/>
                        <a:t> - Gründerstipendium</a:t>
                      </a:r>
                      <a:endParaRPr sz="3200" b="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5" name="Google Shape;95;p40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7" descr="blue marker on white printer paper"/>
          <p:cNvPicPr preferRelativeResize="0"/>
          <p:nvPr/>
        </p:nvPicPr>
        <p:blipFill rotWithShape="1">
          <a:blip r:embed="rId3">
            <a:alphaModFix/>
          </a:blip>
          <a:srcRect r="-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97"/>
          <p:cNvSpPr/>
          <p:nvPr/>
        </p:nvSpPr>
        <p:spPr>
          <a:xfrm>
            <a:off x="0" y="2287839"/>
            <a:ext cx="12192000" cy="2282321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97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0;p40"/>
          <p:cNvSpPr/>
          <p:nvPr/>
        </p:nvSpPr>
        <p:spPr>
          <a:xfrm>
            <a:off x="1733598" y="3111497"/>
            <a:ext cx="760164" cy="68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 dirty="0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 b="1" i="0" u="none" strike="noStrike" cap="none" dirty="0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8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98"/>
          <p:cNvCxnSpPr/>
          <p:nvPr/>
        </p:nvCxnSpPr>
        <p:spPr>
          <a:xfrm>
            <a:off x="5888966" y="1104180"/>
            <a:ext cx="0" cy="5049329"/>
          </a:xfrm>
          <a:prstGeom prst="straightConnector1">
            <a:avLst/>
          </a:prstGeom>
          <a:noFill/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6" name="Google Shape;506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98"/>
          <p:cNvSpPr/>
          <p:nvPr/>
        </p:nvSpPr>
        <p:spPr>
          <a:xfrm>
            <a:off x="318980" y="1104180"/>
            <a:ext cx="5301503" cy="381719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Ziele Geschäftsmodell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98"/>
          <p:cNvSpPr/>
          <p:nvPr/>
        </p:nvSpPr>
        <p:spPr>
          <a:xfrm>
            <a:off x="6157450" y="1104179"/>
            <a:ext cx="5301503" cy="381719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Ziele Business Plan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98"/>
          <p:cNvSpPr txBox="1"/>
          <p:nvPr/>
        </p:nvSpPr>
        <p:spPr>
          <a:xfrm>
            <a:off x="1055077" y="1964066"/>
            <a:ext cx="4565406" cy="441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Darstellung der Funktionsweise des Unternehmens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mithilfe von den bereits vorgestellten Bestandteilen wie: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Lösung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Wertangebot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Kundensegmente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Unfairer Vorteil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Kanäle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Startups benötigen ein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verständliches &amp; schlüssiges Geschäftsmodell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um potenzielle Investoren zu überzeugen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Geschäftsmodell ist essentiell bei einem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Startup-Pitch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8"/>
          <p:cNvSpPr txBox="1"/>
          <p:nvPr/>
        </p:nvSpPr>
        <p:spPr>
          <a:xfrm>
            <a:off x="6428983" y="1964066"/>
            <a:ext cx="501449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Plan ist essentiell in der Startphase eines neues Unternehmens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Investoren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Geldgeber  benötigen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den meisten Fällen einen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Business Plan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wird das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Geschäftsmodell integriert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Weiter werden die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Vorgehensweise, Ziele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benötigten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Mittel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Fokus liegt auf der Umsetzung 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Vorhabens und wie diese erreicht werden kann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98"/>
          <p:cNvSpPr txBox="1"/>
          <p:nvPr/>
        </p:nvSpPr>
        <p:spPr>
          <a:xfrm>
            <a:off x="3241000" y="2640398"/>
            <a:ext cx="2548417" cy="179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Schlüsselressourcen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Schlüsselpartner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Kundenbeziehung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Kennzahlen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Kostenstruktur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Einnahmequellen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98" descr="Gearwheel Industry Mechanism Repair System. Actions Business Circle Cog  Connection Technical S Svg Png Icon Free Download (#560559) -  OnlineWebFonts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32" y="2015029"/>
            <a:ext cx="401914" cy="40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98" descr="Resource Management Svg Png Icon Free Download (#277437) -  OnlineWebFont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32" y="4694783"/>
            <a:ext cx="401914" cy="4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98" descr="Added Value Icons - Download Free Vector Icons | Noun Proje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32" y="5468167"/>
            <a:ext cx="376894" cy="37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9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9"/>
          <p:cNvSpPr/>
          <p:nvPr/>
        </p:nvSpPr>
        <p:spPr>
          <a:xfrm>
            <a:off x="1" y="1098429"/>
            <a:ext cx="5156350" cy="540590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 7 Kerninhalte eines Business Plans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99"/>
          <p:cNvSpPr/>
          <p:nvPr/>
        </p:nvSpPr>
        <p:spPr>
          <a:xfrm>
            <a:off x="903578" y="2114429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99"/>
          <p:cNvSpPr/>
          <p:nvPr/>
        </p:nvSpPr>
        <p:spPr>
          <a:xfrm>
            <a:off x="1428411" y="2114428"/>
            <a:ext cx="3663011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Zusammenfassung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99"/>
          <p:cNvSpPr/>
          <p:nvPr/>
        </p:nvSpPr>
        <p:spPr>
          <a:xfrm>
            <a:off x="1428411" y="3228456"/>
            <a:ext cx="3663011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Produkt und Dienstleistung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9"/>
          <p:cNvSpPr/>
          <p:nvPr/>
        </p:nvSpPr>
        <p:spPr>
          <a:xfrm>
            <a:off x="903577" y="3228456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9"/>
          <p:cNvSpPr/>
          <p:nvPr/>
        </p:nvSpPr>
        <p:spPr>
          <a:xfrm>
            <a:off x="1428411" y="4342483"/>
            <a:ext cx="3663011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Gründerteam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9"/>
          <p:cNvSpPr/>
          <p:nvPr/>
        </p:nvSpPr>
        <p:spPr>
          <a:xfrm>
            <a:off x="903577" y="4342483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9"/>
          <p:cNvSpPr/>
          <p:nvPr/>
        </p:nvSpPr>
        <p:spPr>
          <a:xfrm>
            <a:off x="1428411" y="5456510"/>
            <a:ext cx="3663011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Unternehmen und Organisation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99"/>
          <p:cNvSpPr/>
          <p:nvPr/>
        </p:nvSpPr>
        <p:spPr>
          <a:xfrm>
            <a:off x="903577" y="5456510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9"/>
          <p:cNvSpPr/>
          <p:nvPr/>
        </p:nvSpPr>
        <p:spPr>
          <a:xfrm>
            <a:off x="6346692" y="3000634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Geschäftskonzept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99"/>
          <p:cNvSpPr/>
          <p:nvPr/>
        </p:nvSpPr>
        <p:spPr>
          <a:xfrm>
            <a:off x="6346694" y="3341083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Kundennutzen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9"/>
          <p:cNvSpPr/>
          <p:nvPr/>
        </p:nvSpPr>
        <p:spPr>
          <a:xfrm>
            <a:off x="6346693" y="3681532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Geschäftskonzept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9"/>
          <p:cNvSpPr/>
          <p:nvPr/>
        </p:nvSpPr>
        <p:spPr>
          <a:xfrm>
            <a:off x="6346692" y="5231398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Rechtsform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9"/>
          <p:cNvSpPr/>
          <p:nvPr/>
        </p:nvSpPr>
        <p:spPr>
          <a:xfrm>
            <a:off x="6346694" y="5571847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9"/>
          <p:cNvSpPr/>
          <p:nvPr/>
        </p:nvSpPr>
        <p:spPr>
          <a:xfrm>
            <a:off x="6346693" y="5912296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Standort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9"/>
          <p:cNvSpPr/>
          <p:nvPr/>
        </p:nvSpPr>
        <p:spPr>
          <a:xfrm>
            <a:off x="6346692" y="4284751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Qualifikationen &amp; Kompetenzen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9"/>
          <p:cNvSpPr/>
          <p:nvPr/>
        </p:nvSpPr>
        <p:spPr>
          <a:xfrm>
            <a:off x="6346691" y="4625200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Aufgaben und Tätigkeiten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99"/>
          <p:cNvSpPr/>
          <p:nvPr/>
        </p:nvSpPr>
        <p:spPr>
          <a:xfrm>
            <a:off x="5670361" y="3291798"/>
            <a:ext cx="279407" cy="427442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9"/>
          <p:cNvSpPr/>
          <p:nvPr/>
        </p:nvSpPr>
        <p:spPr>
          <a:xfrm>
            <a:off x="5670361" y="4409320"/>
            <a:ext cx="279407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9"/>
          <p:cNvSpPr/>
          <p:nvPr/>
        </p:nvSpPr>
        <p:spPr>
          <a:xfrm>
            <a:off x="5719058" y="5523347"/>
            <a:ext cx="279407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99"/>
          <p:cNvSpPr/>
          <p:nvPr/>
        </p:nvSpPr>
        <p:spPr>
          <a:xfrm>
            <a:off x="9457816" y="3000633"/>
            <a:ext cx="757765" cy="972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9"/>
          <p:cNvSpPr/>
          <p:nvPr/>
        </p:nvSpPr>
        <p:spPr>
          <a:xfrm>
            <a:off x="9406623" y="4284752"/>
            <a:ext cx="808958" cy="6323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99" descr="Support Team Icons - Download Free Vector Icons | Noun Proj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6282" y="4382258"/>
            <a:ext cx="474574" cy="4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99" descr="Return Product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2069" y="3228317"/>
            <a:ext cx="562999" cy="562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99"/>
          <p:cNvSpPr/>
          <p:nvPr/>
        </p:nvSpPr>
        <p:spPr>
          <a:xfrm>
            <a:off x="9454685" y="5228419"/>
            <a:ext cx="757765" cy="9758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99" descr="Global Organization Icons - Download Free Vector Icons | Noun Proje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2744" y="5421385"/>
            <a:ext cx="501645" cy="50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0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0"/>
          <p:cNvSpPr/>
          <p:nvPr/>
        </p:nvSpPr>
        <p:spPr>
          <a:xfrm>
            <a:off x="1" y="1098429"/>
            <a:ext cx="5156350" cy="540590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 7 Kerninhalte eines Business Plans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00"/>
          <p:cNvSpPr/>
          <p:nvPr/>
        </p:nvSpPr>
        <p:spPr>
          <a:xfrm>
            <a:off x="919804" y="1993204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00"/>
          <p:cNvSpPr/>
          <p:nvPr/>
        </p:nvSpPr>
        <p:spPr>
          <a:xfrm>
            <a:off x="1444636" y="1993203"/>
            <a:ext cx="3511519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Markt- und Wettbewerber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00"/>
          <p:cNvSpPr/>
          <p:nvPr/>
        </p:nvSpPr>
        <p:spPr>
          <a:xfrm>
            <a:off x="1444637" y="3630876"/>
            <a:ext cx="3511519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und Vertrieb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0"/>
          <p:cNvSpPr/>
          <p:nvPr/>
        </p:nvSpPr>
        <p:spPr>
          <a:xfrm>
            <a:off x="919804" y="3630876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0"/>
          <p:cNvSpPr/>
          <p:nvPr/>
        </p:nvSpPr>
        <p:spPr>
          <a:xfrm>
            <a:off x="1444636" y="5619437"/>
            <a:ext cx="3511519" cy="517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Finanzplanung und Finanzierung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0"/>
          <p:cNvSpPr/>
          <p:nvPr/>
        </p:nvSpPr>
        <p:spPr>
          <a:xfrm>
            <a:off x="919803" y="5619437"/>
            <a:ext cx="524833" cy="51720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0"/>
          <p:cNvSpPr/>
          <p:nvPr/>
        </p:nvSpPr>
        <p:spPr>
          <a:xfrm>
            <a:off x="6249290" y="1761574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Branchen- und Marktanalyse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00"/>
          <p:cNvSpPr/>
          <p:nvPr/>
        </p:nvSpPr>
        <p:spPr>
          <a:xfrm>
            <a:off x="6249292" y="2102023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Zielgruppenanalyse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00"/>
          <p:cNvSpPr/>
          <p:nvPr/>
        </p:nvSpPr>
        <p:spPr>
          <a:xfrm>
            <a:off x="6249291" y="2442472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Wettbewerbsanalyse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00"/>
          <p:cNvSpPr/>
          <p:nvPr/>
        </p:nvSpPr>
        <p:spPr>
          <a:xfrm>
            <a:off x="5510734" y="2020123"/>
            <a:ext cx="248890" cy="427442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00"/>
          <p:cNvSpPr/>
          <p:nvPr/>
        </p:nvSpPr>
        <p:spPr>
          <a:xfrm>
            <a:off x="5510737" y="5672076"/>
            <a:ext cx="248890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00"/>
          <p:cNvSpPr/>
          <p:nvPr/>
        </p:nvSpPr>
        <p:spPr>
          <a:xfrm>
            <a:off x="6249288" y="3045841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Produktpolitik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00"/>
          <p:cNvSpPr/>
          <p:nvPr/>
        </p:nvSpPr>
        <p:spPr>
          <a:xfrm>
            <a:off x="6249290" y="3386290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Preispolitik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00"/>
          <p:cNvSpPr/>
          <p:nvPr/>
        </p:nvSpPr>
        <p:spPr>
          <a:xfrm>
            <a:off x="6249289" y="3726739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Kommunikationspolitik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00"/>
          <p:cNvSpPr/>
          <p:nvPr/>
        </p:nvSpPr>
        <p:spPr>
          <a:xfrm>
            <a:off x="6249289" y="4064433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Vertriebspolitik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00"/>
          <p:cNvSpPr/>
          <p:nvPr/>
        </p:nvSpPr>
        <p:spPr>
          <a:xfrm>
            <a:off x="6249288" y="4404882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Markteinführung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00"/>
          <p:cNvSpPr/>
          <p:nvPr/>
        </p:nvSpPr>
        <p:spPr>
          <a:xfrm>
            <a:off x="6249288" y="5039678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Personalplanung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00"/>
          <p:cNvSpPr/>
          <p:nvPr/>
        </p:nvSpPr>
        <p:spPr>
          <a:xfrm>
            <a:off x="6249290" y="5380127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Gewinn- und Verlustrechnung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00"/>
          <p:cNvSpPr/>
          <p:nvPr/>
        </p:nvSpPr>
        <p:spPr>
          <a:xfrm>
            <a:off x="6249289" y="5720576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Liquiditätsplanung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00"/>
          <p:cNvSpPr/>
          <p:nvPr/>
        </p:nvSpPr>
        <p:spPr>
          <a:xfrm>
            <a:off x="6249289" y="6058270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Investitionsplanung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00"/>
          <p:cNvSpPr/>
          <p:nvPr/>
        </p:nvSpPr>
        <p:spPr>
          <a:xfrm>
            <a:off x="6249288" y="6398719"/>
            <a:ext cx="3111125" cy="2919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Kapitalbedarf und Finanzierung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00"/>
          <p:cNvSpPr/>
          <p:nvPr/>
        </p:nvSpPr>
        <p:spPr>
          <a:xfrm>
            <a:off x="5510734" y="3667581"/>
            <a:ext cx="248890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00"/>
          <p:cNvSpPr/>
          <p:nvPr/>
        </p:nvSpPr>
        <p:spPr>
          <a:xfrm>
            <a:off x="9360412" y="1761574"/>
            <a:ext cx="757765" cy="9758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00"/>
          <p:cNvSpPr/>
          <p:nvPr/>
        </p:nvSpPr>
        <p:spPr>
          <a:xfrm>
            <a:off x="9360412" y="3045841"/>
            <a:ext cx="757765" cy="1650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00"/>
          <p:cNvSpPr/>
          <p:nvPr/>
        </p:nvSpPr>
        <p:spPr>
          <a:xfrm>
            <a:off x="9360412" y="5038188"/>
            <a:ext cx="757765" cy="1652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100" descr="Competition Icons - Download Free Vector Icons | Noun Proj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6219" y="2014852"/>
            <a:ext cx="486151" cy="4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00" descr="Chemische Lagertankindustri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0128" y="3620312"/>
            <a:ext cx="538331" cy="53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00" descr="Financial Icon, Transparent Financial.PNG Images &amp; Vector - FreeIcons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6219" y="5656376"/>
            <a:ext cx="480266" cy="48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102" descr="blue marker on white printer paper"/>
          <p:cNvPicPr preferRelativeResize="0"/>
          <p:nvPr/>
        </p:nvPicPr>
        <p:blipFill rotWithShape="1">
          <a:blip r:embed="rId3">
            <a:alphaModFix/>
          </a:blip>
          <a:srcRect r="-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02"/>
          <p:cNvSpPr/>
          <p:nvPr/>
        </p:nvSpPr>
        <p:spPr>
          <a:xfrm>
            <a:off x="0" y="2287839"/>
            <a:ext cx="12192000" cy="2282321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 - Gründerstipendium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102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0;p40"/>
          <p:cNvSpPr/>
          <p:nvPr/>
        </p:nvSpPr>
        <p:spPr>
          <a:xfrm>
            <a:off x="1187259" y="3087476"/>
            <a:ext cx="760164" cy="68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dirty="0">
                <a:solidFill>
                  <a:srgbClr val="5CB600"/>
                </a:solidFill>
              </a:rPr>
              <a:t>2</a:t>
            </a:r>
            <a:endParaRPr sz="4400" b="1" i="0" u="none" strike="noStrike" cap="none" dirty="0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4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04"/>
          <p:cNvSpPr/>
          <p:nvPr/>
        </p:nvSpPr>
        <p:spPr>
          <a:xfrm>
            <a:off x="1905856" y="2005598"/>
            <a:ext cx="3782045" cy="2930371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-DE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Inkubationsprogramm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4"/>
          <p:cNvSpPr/>
          <p:nvPr/>
        </p:nvSpPr>
        <p:spPr>
          <a:xfrm>
            <a:off x="6630254" y="1420458"/>
            <a:ext cx="2900109" cy="817008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Investoren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Beteiligungsgesellschaften, Business Angels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04"/>
          <p:cNvSpPr/>
          <p:nvPr/>
        </p:nvSpPr>
        <p:spPr>
          <a:xfrm>
            <a:off x="6630254" y="2477843"/>
            <a:ext cx="2900109" cy="8170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Förderprogramme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630254" y="3533821"/>
            <a:ext cx="2900109" cy="817008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Eigene Finanzmittel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04"/>
          <p:cNvSpPr/>
          <p:nvPr/>
        </p:nvSpPr>
        <p:spPr>
          <a:xfrm>
            <a:off x="6072507" y="2223404"/>
            <a:ext cx="248890" cy="427442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072507" y="4279366"/>
            <a:ext cx="248890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6072507" y="3270280"/>
            <a:ext cx="248890" cy="420450"/>
          </a:xfrm>
          <a:prstGeom prst="chevron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4"/>
          <p:cNvSpPr/>
          <p:nvPr/>
        </p:nvSpPr>
        <p:spPr>
          <a:xfrm>
            <a:off x="6630254" y="4589799"/>
            <a:ext cx="2900109" cy="817008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Kredite, Darlehen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5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und Business Plan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105" descr="Exist: Der Zuschuss für innovative Hochschulgründer - StartingUp: Das  Gründermagaz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144" y="2953002"/>
            <a:ext cx="3666850" cy="188074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5"/>
          <p:cNvSpPr/>
          <p:nvPr/>
        </p:nvSpPr>
        <p:spPr>
          <a:xfrm>
            <a:off x="0" y="1046531"/>
            <a:ext cx="9230569" cy="540590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 EXIST-Gründerstipendium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05"/>
          <p:cNvSpPr txBox="1"/>
          <p:nvPr/>
        </p:nvSpPr>
        <p:spPr>
          <a:xfrm>
            <a:off x="1318928" y="2923178"/>
            <a:ext cx="50092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Unterstützt werden </a:t>
            </a: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Studierende,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Absolvent:innen 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</a:t>
            </a: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Wissenschaftler:innen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(max. 3 Personen)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05"/>
          <p:cNvSpPr txBox="1"/>
          <p:nvPr/>
        </p:nvSpPr>
        <p:spPr>
          <a:xfrm>
            <a:off x="1318929" y="3812633"/>
            <a:ext cx="7127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Monate 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Förderungsdauer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05"/>
          <p:cNvSpPr txBox="1"/>
          <p:nvPr/>
        </p:nvSpPr>
        <p:spPr>
          <a:xfrm>
            <a:off x="1318929" y="4455867"/>
            <a:ext cx="71270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technologieorientierte </a:t>
            </a: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Gründungsvorhaben</a:t>
            </a: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Innovative wissensbasierte Dienstleistungen werden gefördert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05"/>
          <p:cNvSpPr txBox="1"/>
          <p:nvPr/>
        </p:nvSpPr>
        <p:spPr>
          <a:xfrm>
            <a:off x="1318929" y="5384918"/>
            <a:ext cx="712709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Vielseitige Förderung: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Sicherung des Lebensunterhalts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Bis zu 10.000 bzw. 30.000Euro für Sachausgaben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de-D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Coaching bis zu 5000Euro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05"/>
          <p:cNvSpPr/>
          <p:nvPr/>
        </p:nvSpPr>
        <p:spPr>
          <a:xfrm>
            <a:off x="1318929" y="2228197"/>
            <a:ext cx="59618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Gefördert vom </a:t>
            </a:r>
            <a:r>
              <a:rPr lang="de-DE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Bundesministerium</a:t>
            </a:r>
            <a:r>
              <a:rPr lang="de-DE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für Wirtschaft und Energie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105" descr="Datei:Simple icon time.svg –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811" y="3719514"/>
            <a:ext cx="698706" cy="55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05" descr="Student icon - Icons8 Windows 10 Ic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508" y="2941387"/>
            <a:ext cx="544632" cy="54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05" descr="File:Government icon (black).svg - Wikimedia Comm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982" y="2191362"/>
            <a:ext cx="483158" cy="46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05" descr="Business Service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137" y="4486217"/>
            <a:ext cx="606991" cy="60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05" descr="Free Icon | Give mone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7811" y="5651211"/>
            <a:ext cx="544632" cy="54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0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Breitbild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Poppins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kristina_huelsebusch@web.de</dc:creator>
  <cp:lastModifiedBy>Zoll, Christian</cp:lastModifiedBy>
  <cp:revision>6</cp:revision>
  <dcterms:created xsi:type="dcterms:W3CDTF">2020-10-12T17:30:20Z</dcterms:created>
  <dcterms:modified xsi:type="dcterms:W3CDTF">2021-09-13T11:32:41Z</dcterms:modified>
</cp:coreProperties>
</file>