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98" r:id="rId2"/>
    <p:sldId id="292" r:id="rId3"/>
    <p:sldId id="353" r:id="rId4"/>
    <p:sldId id="291" r:id="rId5"/>
    <p:sldId id="352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even.Meirich" initials="S" lastIdx="1" clrIdx="0">
    <p:extLst>
      <p:ext uri="{19B8F6BF-5375-455C-9EA6-DF929625EA0E}">
        <p15:presenceInfo xmlns:p15="http://schemas.microsoft.com/office/powerpoint/2012/main" userId="Steven.Meirich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CB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7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26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9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s Herrmann" userId="70c516b35c33b07d" providerId="LiveId" clId="{0CC081E6-1089-40FD-8F09-E578C5B5210E}"/>
    <pc:docChg chg="modSld">
      <pc:chgData name="Lars Herrmann" userId="70c516b35c33b07d" providerId="LiveId" clId="{0CC081E6-1089-40FD-8F09-E578C5B5210E}" dt="2021-03-24T07:59:26.593" v="7" actId="113"/>
      <pc:docMkLst>
        <pc:docMk/>
      </pc:docMkLst>
      <pc:sldChg chg="modSp mod">
        <pc:chgData name="Lars Herrmann" userId="70c516b35c33b07d" providerId="LiveId" clId="{0CC081E6-1089-40FD-8F09-E578C5B5210E}" dt="2021-03-24T07:59:26.593" v="7" actId="113"/>
        <pc:sldMkLst>
          <pc:docMk/>
          <pc:sldMk cId="298401914" sldId="274"/>
        </pc:sldMkLst>
        <pc:spChg chg="mod">
          <ac:chgData name="Lars Herrmann" userId="70c516b35c33b07d" providerId="LiveId" clId="{0CC081E6-1089-40FD-8F09-E578C5B5210E}" dt="2021-03-24T07:59:26.593" v="7" actId="113"/>
          <ac:spMkLst>
            <pc:docMk/>
            <pc:sldMk cId="298401914" sldId="274"/>
            <ac:spMk id="6" creationId="{399A12F1-1C25-484B-B5D8-DB609A2A53FA}"/>
          </ac:spMkLst>
        </pc:spChg>
      </pc:sldChg>
      <pc:sldChg chg="modSp mod">
        <pc:chgData name="Lars Herrmann" userId="70c516b35c33b07d" providerId="LiveId" clId="{0CC081E6-1089-40FD-8F09-E578C5B5210E}" dt="2021-03-24T07:59:02.022" v="2" actId="113"/>
        <pc:sldMkLst>
          <pc:docMk/>
          <pc:sldMk cId="2398262832" sldId="276"/>
        </pc:sldMkLst>
        <pc:spChg chg="mod">
          <ac:chgData name="Lars Herrmann" userId="70c516b35c33b07d" providerId="LiveId" clId="{0CC081E6-1089-40FD-8F09-E578C5B5210E}" dt="2021-03-24T07:59:02.022" v="2" actId="113"/>
          <ac:spMkLst>
            <pc:docMk/>
            <pc:sldMk cId="2398262832" sldId="276"/>
            <ac:spMk id="8" creationId="{A13EB204-5DB5-44FD-BDB7-8D52F0C44C4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62DFF0-68B2-47E4-8BCF-F2669EF74518}" type="datetimeFigureOut">
              <a:rPr lang="de-DE" smtClean="0"/>
              <a:t>16.08.2021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DE1F52-E6C4-4D26-A5F1-DD23760377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7724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p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8" name="Google Shape;418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61085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EF0839-F1D5-40CF-81B8-BAA787F9D7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3AEF6BD-766F-412A-868A-603483EE03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0B3647F-389E-46EF-A92C-6D62455CA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628A-4C84-4B7C-9D38-339A923A92AF}" type="datetimeFigureOut">
              <a:rPr lang="de-DE" smtClean="0"/>
              <a:t>16.08.2021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7589B13-8331-4283-920A-6F1323B68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4CE8101-796B-48FD-B36F-7BBB2B878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64A30-7C1C-4CBF-9003-E564774E73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1521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B5380F-516A-4515-8249-022075953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24E2A41-F156-4F5C-A5D2-DA1AEA79C5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2EBBAA2-7584-4ED4-AC23-067704467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628A-4C84-4B7C-9D38-339A923A92AF}" type="datetimeFigureOut">
              <a:rPr lang="de-DE" smtClean="0"/>
              <a:t>16.08.2021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2C2A201-4FC8-4861-9613-E515FF565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DD7906D-BE0A-4D19-A88D-D5EFAC015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64A30-7C1C-4CBF-9003-E564774E73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6022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FBEEDF9-E620-4FE2-A6D0-FAF6CF9EBD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610BA8B-409E-42C1-BF04-0FFEC7398D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C1F6169-9C1F-4D01-9C14-63163E53B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628A-4C84-4B7C-9D38-339A923A92AF}" type="datetimeFigureOut">
              <a:rPr lang="de-DE" smtClean="0"/>
              <a:t>16.08.2021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37EEF0E-78E4-4293-999A-AE0D11D6C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D09513E-D511-4BB8-90E6-280F70D46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64A30-7C1C-4CBF-9003-E564774E73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0909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57AEBB-BEC9-4177-ACE2-ADAFF693D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0859650-2077-4404-96D5-7B85A431E7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AE555D2-7E73-42CE-8849-19F55A3F7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628A-4C84-4B7C-9D38-339A923A92AF}" type="datetimeFigureOut">
              <a:rPr lang="de-DE" smtClean="0"/>
              <a:t>16.08.2021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9A4BE89-05BA-4630-BF6E-E9C514121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8450522-A2BA-4CCE-BE0D-55B79A8BA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64A30-7C1C-4CBF-9003-E564774E73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9806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ECE245-531E-4E05-A55A-9AA553417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86277EA-CA34-4F15-A5D2-529A5146D2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A23D96A-A2B7-4676-8A19-8FE4254E8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628A-4C84-4B7C-9D38-339A923A92AF}" type="datetimeFigureOut">
              <a:rPr lang="de-DE" smtClean="0"/>
              <a:t>16.08.2021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FC7A609-96F4-4EEC-BA17-137B18F64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4E88E7B-8522-4230-8F16-E380B16C9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64A30-7C1C-4CBF-9003-E564774E73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9265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3A6A40-80F6-45E0-A990-72AD76E90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2EF8890-E549-4C82-A97E-390267A991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D8C80C9-0F6C-4E7D-889C-EC690F9FD9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ED213B8-7F20-46F7-A779-1852F0D18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628A-4C84-4B7C-9D38-339A923A92AF}" type="datetimeFigureOut">
              <a:rPr lang="de-DE" smtClean="0"/>
              <a:t>16.08.2021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99725E1-51FB-4890-92F2-3DEE7057B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7CE04EC-0575-4D24-8B2E-F835D391B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64A30-7C1C-4CBF-9003-E564774E73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8118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A0B89E-16B2-49F1-8B62-B7A7A438A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D952856-491A-46C2-86F2-EB07F52FC6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13A0D67-6DF3-47A5-A2FF-268F035F80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B6AE38D-3B5D-4F09-A082-9B5B670971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6FD6CD9-B4AD-4130-82EA-8F043BE5FC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B95DD79-350F-4FB7-BE3D-3A2F3136B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628A-4C84-4B7C-9D38-339A923A92AF}" type="datetimeFigureOut">
              <a:rPr lang="de-DE" smtClean="0"/>
              <a:t>16.08.2021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CEA4A5F-8229-4CBC-91A7-4910A1301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EF04A79-6F38-40C7-9E3C-7909022E8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64A30-7C1C-4CBF-9003-E564774E73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0268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4B84F2-3029-47C2-9F02-BAE068220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F2E626F-0EC2-4B8F-BF72-43EEC45C0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628A-4C84-4B7C-9D38-339A923A92AF}" type="datetimeFigureOut">
              <a:rPr lang="de-DE" smtClean="0"/>
              <a:t>16.08.2021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D90DBFA-6931-420E-89D6-D23DABC31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A654582-F2B5-44FD-A059-3F345E0B8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64A30-7C1C-4CBF-9003-E564774E73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4611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5FA0457-26F1-41DD-ABD9-D0147ACA0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628A-4C84-4B7C-9D38-339A923A92AF}" type="datetimeFigureOut">
              <a:rPr lang="de-DE" smtClean="0"/>
              <a:t>16.08.2021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9EF642D-6EFF-4918-B2C7-B6B54E973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64A9FD4-26C1-421A-8CF9-EFCA02D91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64A30-7C1C-4CBF-9003-E564774E73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1300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B4C45E-2161-49A1-A0DA-50F9ABE0D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7462ECA-664D-48A0-ACE8-695C3F03D5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32DD009-72B5-4F14-A3E3-110EB3C876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DB4550B-E5EA-447B-B023-716B55910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628A-4C84-4B7C-9D38-339A923A92AF}" type="datetimeFigureOut">
              <a:rPr lang="de-DE" smtClean="0"/>
              <a:t>16.08.2021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96E6583-5CEC-4FE8-A71A-7D841C168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BDC9155-7C9D-41D9-B413-016C6F0D2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64A30-7C1C-4CBF-9003-E564774E73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3285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4E5660-378D-4236-AAA5-154CE1A82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6D99D3B-C094-4BE9-A9EE-48FF756EEB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6AAF578-4810-4458-86AA-38BA87BA69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C02EEE9-B431-4CEB-917E-4943689FA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628A-4C84-4B7C-9D38-339A923A92AF}" type="datetimeFigureOut">
              <a:rPr lang="de-DE" smtClean="0"/>
              <a:t>16.08.2021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0432119-BFFF-48D4-9E52-CF4691312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88CC394-5C8A-468A-B76B-58A35BF3E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64A30-7C1C-4CBF-9003-E564774E73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4106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A47F4C8-E0F5-4EE6-9EE3-5C9D4F5EC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4A63591-A0EA-4C64-A9F9-99F70D805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141B7E0-963F-4BE1-A25D-19FBC2EE7D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2628A-4C84-4B7C-9D38-339A923A92AF}" type="datetimeFigureOut">
              <a:rPr lang="de-DE" smtClean="0"/>
              <a:t>16.08.2021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2C73D48-7D1F-4D32-8B97-BB67AEA3A6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CCD2BF2-5234-4616-A6F1-B3B61BAFA0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64A30-7C1C-4CBF-9003-E564774E73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3543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8.png"/><Relationship Id="rId7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12.png"/><Relationship Id="rId5" Type="http://schemas.openxmlformats.org/officeDocument/2006/relationships/image" Target="../media/image8.png"/><Relationship Id="rId10" Type="http://schemas.openxmlformats.org/officeDocument/2006/relationships/image" Target="../media/image11.png"/><Relationship Id="rId4" Type="http://schemas.openxmlformats.org/officeDocument/2006/relationships/image" Target="../media/image19.pn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/>
          </a:p>
        </p:txBody>
      </p:sp>
      <p:sp>
        <p:nvSpPr>
          <p:cNvPr id="421" name="Google Shape;421;p2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50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sp>
        <p:nvSpPr>
          <p:cNvPr id="422" name="Google Shape;422;p22"/>
          <p:cNvSpPr/>
          <p:nvPr/>
        </p:nvSpPr>
        <p:spPr>
          <a:xfrm>
            <a:off x="-1" y="-116006"/>
            <a:ext cx="12192000" cy="6974006"/>
          </a:xfrm>
          <a:prstGeom prst="rect">
            <a:avLst/>
          </a:prstGeom>
          <a:solidFill>
            <a:srgbClr val="5EB13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>
              <a:buClr>
                <a:schemeClr val="dk1"/>
              </a:buClr>
              <a:buSzPts val="1800"/>
            </a:pPr>
            <a:endParaRPr lang="de-DE" sz="3600" dirty="0" smtClean="0">
              <a:solidFill>
                <a:schemeClr val="lt1"/>
              </a:solidFill>
              <a:latin typeface="Poppins" panose="020B0604020202020204" charset="0"/>
              <a:ea typeface="Calibri"/>
              <a:cs typeface="Poppins" panose="020B0604020202020204" charset="0"/>
              <a:sym typeface="Calibri"/>
            </a:endParaRPr>
          </a:p>
          <a:p>
            <a:pPr lvl="0" algn="ctr">
              <a:buClr>
                <a:schemeClr val="dk1"/>
              </a:buClr>
              <a:buSzPts val="1800"/>
            </a:pPr>
            <a:endParaRPr lang="de-DE" sz="2800" b="1" dirty="0" smtClean="0">
              <a:solidFill>
                <a:schemeClr val="lt1"/>
              </a:solidFill>
              <a:latin typeface="Poppins" panose="020B0604020202020204" charset="0"/>
              <a:ea typeface="Calibri"/>
              <a:cs typeface="Poppins" panose="020B0604020202020204" charset="0"/>
              <a:sym typeface="Calibri"/>
            </a:endParaRPr>
          </a:p>
          <a:p>
            <a:pPr lvl="0" algn="ctr">
              <a:buClr>
                <a:schemeClr val="dk1"/>
              </a:buClr>
              <a:buSzPts val="1800"/>
            </a:pPr>
            <a:endParaRPr lang="de-DE" sz="2800" b="1" dirty="0" smtClean="0">
              <a:solidFill>
                <a:schemeClr val="lt1"/>
              </a:solidFill>
              <a:latin typeface="Poppins" panose="020B0604020202020204" charset="0"/>
              <a:ea typeface="Calibri"/>
              <a:cs typeface="Poppins" panose="020B0604020202020204" charset="0"/>
              <a:sym typeface="Calibri"/>
            </a:endParaRPr>
          </a:p>
        </p:txBody>
      </p:sp>
      <p:sp>
        <p:nvSpPr>
          <p:cNvPr id="423" name="Google Shape;423;p22"/>
          <p:cNvSpPr/>
          <p:nvPr/>
        </p:nvSpPr>
        <p:spPr>
          <a:xfrm>
            <a:off x="310673" y="2343690"/>
            <a:ext cx="11570651" cy="16927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de-DE" sz="7200" b="1" i="0" u="none" strike="noStrike" cap="none" dirty="0" smtClean="0">
                <a:solidFill>
                  <a:schemeClr val="lt1"/>
                </a:solidFill>
                <a:ea typeface="Poppins"/>
                <a:cs typeface="Poppins"/>
                <a:sym typeface="Poppins"/>
              </a:rPr>
              <a:t>Geschäftsmodell</a:t>
            </a:r>
            <a:endParaRPr lang="de-DE" sz="2000" b="1" dirty="0">
              <a:solidFill>
                <a:schemeClr val="lt1"/>
              </a:solidFill>
              <a:sym typeface="Poppi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de-DE" sz="2800" dirty="0" smtClean="0">
                <a:solidFill>
                  <a:schemeClr val="lt1"/>
                </a:solidFill>
                <a:sym typeface="Poppins"/>
              </a:rPr>
              <a:t>Wie kann ich ein Geschäftsmodell </a:t>
            </a:r>
            <a:r>
              <a:rPr lang="de-DE" sz="2800" dirty="0" smtClean="0">
                <a:solidFill>
                  <a:schemeClr val="lt1"/>
                </a:solidFill>
                <a:sym typeface="Poppins"/>
              </a:rPr>
              <a:t>visualisieren?</a:t>
            </a:r>
            <a:endParaRPr sz="400" dirty="0"/>
          </a:p>
        </p:txBody>
      </p:sp>
      <p:sp>
        <p:nvSpPr>
          <p:cNvPr id="7" name="Textfeld 6"/>
          <p:cNvSpPr txBox="1"/>
          <p:nvPr/>
        </p:nvSpPr>
        <p:spPr>
          <a:xfrm>
            <a:off x="129624" y="876290"/>
            <a:ext cx="20215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>
                <a:solidFill>
                  <a:schemeClr val="bg1"/>
                </a:solidFill>
              </a:rPr>
              <a:t>Innovation </a:t>
            </a:r>
            <a:r>
              <a:rPr lang="de-DE" sz="1600" b="1" dirty="0" err="1">
                <a:solidFill>
                  <a:schemeClr val="bg1"/>
                </a:solidFill>
              </a:rPr>
              <a:t>ToolBox</a:t>
            </a:r>
            <a:endParaRPr lang="de-DE" sz="1600" b="1" dirty="0">
              <a:solidFill>
                <a:schemeClr val="bg1"/>
              </a:solidFill>
            </a:endParaRPr>
          </a:p>
        </p:txBody>
      </p:sp>
      <p:pic>
        <p:nvPicPr>
          <p:cNvPr id="8" name="Google Shape;424;p22" descr="Ein Bild, das Zeichnung enthält.&#10;&#10;Automatisch generierte Beschreibung"/>
          <p:cNvPicPr preferRelativeResize="0">
            <a:picLocks noChangeAspect="1"/>
          </p:cNvPicPr>
          <p:nvPr/>
        </p:nvPicPr>
        <p:blipFill rotWithShape="1">
          <a:blip r:embed="rId3">
            <a:alphaModFix/>
          </a:blip>
          <a:srcRect t="19054" b="9945"/>
          <a:stretch/>
        </p:blipFill>
        <p:spPr>
          <a:xfrm>
            <a:off x="220168" y="134728"/>
            <a:ext cx="1528702" cy="7582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68458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uppieren 17"/>
          <p:cNvGrpSpPr/>
          <p:nvPr/>
        </p:nvGrpSpPr>
        <p:grpSpPr>
          <a:xfrm>
            <a:off x="63360" y="-48831"/>
            <a:ext cx="12213229" cy="6871110"/>
            <a:chOff x="63360" y="-48831"/>
            <a:chExt cx="12213229" cy="6871110"/>
          </a:xfrm>
        </p:grpSpPr>
        <p:sp>
          <p:nvSpPr>
            <p:cNvPr id="5" name="Textfeld 4">
              <a:extLst>
                <a:ext uri="{FF2B5EF4-FFF2-40B4-BE49-F238E27FC236}">
                  <a16:creationId xmlns:a16="http://schemas.microsoft.com/office/drawing/2014/main" id="{9165D3B5-9ECB-4AA1-BFBE-D146BFADBE22}"/>
                </a:ext>
              </a:extLst>
            </p:cNvPr>
            <p:cNvSpPr txBox="1"/>
            <p:nvPr/>
          </p:nvSpPr>
          <p:spPr>
            <a:xfrm>
              <a:off x="3589305" y="277499"/>
              <a:ext cx="6309704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4400" b="1" dirty="0">
                  <a:solidFill>
                    <a:srgbClr val="5CB600"/>
                  </a:solidFill>
                  <a:latin typeface="Raleway"/>
                </a:rPr>
                <a:t>Lean Canvas</a:t>
              </a:r>
            </a:p>
          </p:txBody>
        </p:sp>
        <p:grpSp>
          <p:nvGrpSpPr>
            <p:cNvPr id="16" name="Gruppieren 15"/>
            <p:cNvGrpSpPr/>
            <p:nvPr/>
          </p:nvGrpSpPr>
          <p:grpSpPr>
            <a:xfrm>
              <a:off x="63360" y="-48831"/>
              <a:ext cx="12213229" cy="6871110"/>
              <a:chOff x="83238" y="-48831"/>
              <a:chExt cx="12213229" cy="6871110"/>
            </a:xfrm>
          </p:grpSpPr>
          <p:sp>
            <p:nvSpPr>
              <p:cNvPr id="41" name="Rechteck 40">
                <a:extLst>
                  <a:ext uri="{FF2B5EF4-FFF2-40B4-BE49-F238E27FC236}">
                    <a16:creationId xmlns:a16="http://schemas.microsoft.com/office/drawing/2014/main" id="{E7B5B36F-DC77-4B80-8E94-DDE2A31EA6F9}"/>
                  </a:ext>
                </a:extLst>
              </p:cNvPr>
              <p:cNvSpPr/>
              <p:nvPr/>
            </p:nvSpPr>
            <p:spPr>
              <a:xfrm>
                <a:off x="83238" y="1338346"/>
                <a:ext cx="591847" cy="531185"/>
              </a:xfrm>
              <a:prstGeom prst="rect">
                <a:avLst/>
              </a:prstGeom>
              <a:noFill/>
              <a:ln w="76200">
                <a:solidFill>
                  <a:srgbClr val="5CB600"/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dirty="0"/>
              </a:p>
            </p:txBody>
          </p:sp>
          <p:sp>
            <p:nvSpPr>
              <p:cNvPr id="43" name="Rechteck 42">
                <a:extLst>
                  <a:ext uri="{FF2B5EF4-FFF2-40B4-BE49-F238E27FC236}">
                    <a16:creationId xmlns:a16="http://schemas.microsoft.com/office/drawing/2014/main" id="{3A1404F5-A04F-45ED-B67A-6347B439B0BD}"/>
                  </a:ext>
                </a:extLst>
              </p:cNvPr>
              <p:cNvSpPr/>
              <p:nvPr/>
            </p:nvSpPr>
            <p:spPr>
              <a:xfrm>
                <a:off x="8936550" y="1883674"/>
                <a:ext cx="3195814" cy="4908065"/>
              </a:xfrm>
              <a:prstGeom prst="rect">
                <a:avLst/>
              </a:prstGeom>
              <a:noFill/>
              <a:ln w="76200">
                <a:solidFill>
                  <a:srgbClr val="5CB600"/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dirty="0"/>
              </a:p>
            </p:txBody>
          </p:sp>
          <p:sp>
            <p:nvSpPr>
              <p:cNvPr id="40" name="Rechteck 39">
                <a:extLst>
                  <a:ext uri="{FF2B5EF4-FFF2-40B4-BE49-F238E27FC236}">
                    <a16:creationId xmlns:a16="http://schemas.microsoft.com/office/drawing/2014/main" id="{3A1404F5-A04F-45ED-B67A-6347B439B0BD}"/>
                  </a:ext>
                </a:extLst>
              </p:cNvPr>
              <p:cNvSpPr/>
              <p:nvPr/>
            </p:nvSpPr>
            <p:spPr>
              <a:xfrm>
                <a:off x="83238" y="1884588"/>
                <a:ext cx="3272867" cy="4907151"/>
              </a:xfrm>
              <a:prstGeom prst="rect">
                <a:avLst/>
              </a:prstGeom>
              <a:noFill/>
              <a:ln w="76200">
                <a:solidFill>
                  <a:srgbClr val="5CB600"/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marL="180000"/>
                <a:endParaRPr lang="de-DE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2" name="Rechteck 41">
                <a:extLst>
                  <a:ext uri="{FF2B5EF4-FFF2-40B4-BE49-F238E27FC236}">
                    <a16:creationId xmlns:a16="http://schemas.microsoft.com/office/drawing/2014/main" id="{3A1404F5-A04F-45ED-B67A-6347B439B0BD}"/>
                  </a:ext>
                </a:extLst>
              </p:cNvPr>
              <p:cNvSpPr/>
              <p:nvPr/>
            </p:nvSpPr>
            <p:spPr>
              <a:xfrm>
                <a:off x="3350147" y="1883674"/>
                <a:ext cx="5596174" cy="4908065"/>
              </a:xfrm>
              <a:prstGeom prst="rect">
                <a:avLst/>
              </a:prstGeom>
              <a:noFill/>
              <a:ln w="76200">
                <a:solidFill>
                  <a:srgbClr val="5CB600"/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dirty="0"/>
              </a:p>
            </p:txBody>
          </p:sp>
          <p:sp>
            <p:nvSpPr>
              <p:cNvPr id="44" name="Rechteck 43">
                <a:extLst>
                  <a:ext uri="{FF2B5EF4-FFF2-40B4-BE49-F238E27FC236}">
                    <a16:creationId xmlns:a16="http://schemas.microsoft.com/office/drawing/2014/main" id="{3A1404F5-A04F-45ED-B67A-6347B439B0BD}"/>
                  </a:ext>
                </a:extLst>
              </p:cNvPr>
              <p:cNvSpPr/>
              <p:nvPr/>
            </p:nvSpPr>
            <p:spPr>
              <a:xfrm>
                <a:off x="8946321" y="4204411"/>
                <a:ext cx="3186043" cy="2587328"/>
              </a:xfrm>
              <a:prstGeom prst="rect">
                <a:avLst/>
              </a:prstGeom>
              <a:noFill/>
              <a:ln w="76200">
                <a:solidFill>
                  <a:srgbClr val="5CB600"/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dirty="0"/>
              </a:p>
            </p:txBody>
          </p:sp>
          <p:grpSp>
            <p:nvGrpSpPr>
              <p:cNvPr id="13" name="Gruppieren 12"/>
              <p:cNvGrpSpPr/>
              <p:nvPr/>
            </p:nvGrpSpPr>
            <p:grpSpPr>
              <a:xfrm>
                <a:off x="83239" y="-48831"/>
                <a:ext cx="12213228" cy="6871110"/>
                <a:chOff x="83239" y="-48831"/>
                <a:chExt cx="12213228" cy="6871110"/>
              </a:xfrm>
            </p:grpSpPr>
            <p:pic>
              <p:nvPicPr>
                <p:cNvPr id="32" name="Grafik 31">
                  <a:extLst>
                    <a:ext uri="{FF2B5EF4-FFF2-40B4-BE49-F238E27FC236}">
                      <a16:creationId xmlns:a16="http://schemas.microsoft.com/office/drawing/2014/main" id="{BC2B7A0D-D0D1-4E5C-9185-72CA18810C0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53480" y="-48831"/>
                  <a:ext cx="1490719" cy="976933"/>
                </a:xfrm>
                <a:prstGeom prst="rect">
                  <a:avLst/>
                </a:prstGeom>
              </p:spPr>
            </p:pic>
            <p:sp>
              <p:nvSpPr>
                <p:cNvPr id="33" name="Rechteck 32">
                  <a:extLst>
                    <a:ext uri="{FF2B5EF4-FFF2-40B4-BE49-F238E27FC236}">
                      <a16:creationId xmlns:a16="http://schemas.microsoft.com/office/drawing/2014/main" id="{9C31A484-C73B-4926-8890-020397C52173}"/>
                    </a:ext>
                  </a:extLst>
                </p:cNvPr>
                <p:cNvSpPr/>
                <p:nvPr/>
              </p:nvSpPr>
              <p:spPr>
                <a:xfrm>
                  <a:off x="3390677" y="1329914"/>
                  <a:ext cx="5555644" cy="523220"/>
                </a:xfrm>
                <a:prstGeom prst="rect">
                  <a:avLst/>
                </a:prstGeom>
                <a:solidFill>
                  <a:srgbClr val="5CB600"/>
                </a:solidFill>
                <a:ln w="28575">
                  <a:solidFill>
                    <a:srgbClr val="5CB600"/>
                  </a:solidFill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de-DE" sz="2400" b="1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Durchführung</a:t>
                  </a:r>
                </a:p>
              </p:txBody>
            </p:sp>
            <p:sp>
              <p:nvSpPr>
                <p:cNvPr id="38" name="Rechteck 37">
                  <a:extLst>
                    <a:ext uri="{FF2B5EF4-FFF2-40B4-BE49-F238E27FC236}">
                      <a16:creationId xmlns:a16="http://schemas.microsoft.com/office/drawing/2014/main" id="{47260A5F-E2D3-4643-AC62-198266A2F9D5}"/>
                    </a:ext>
                  </a:extLst>
                </p:cNvPr>
                <p:cNvSpPr/>
                <p:nvPr/>
              </p:nvSpPr>
              <p:spPr>
                <a:xfrm>
                  <a:off x="83239" y="1329914"/>
                  <a:ext cx="3404458" cy="523220"/>
                </a:xfrm>
                <a:prstGeom prst="rect">
                  <a:avLst/>
                </a:prstGeom>
                <a:solidFill>
                  <a:srgbClr val="5CB600"/>
                </a:solidFill>
                <a:ln w="76200">
                  <a:solidFill>
                    <a:srgbClr val="5CB600"/>
                  </a:solidFill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576000"/>
                  <a:r>
                    <a:rPr lang="de-DE" sz="2400" b="1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Anlass / Situation</a:t>
                  </a:r>
                </a:p>
              </p:txBody>
            </p:sp>
            <p:sp>
              <p:nvSpPr>
                <p:cNvPr id="30" name="Rechteck 29">
                  <a:extLst>
                    <a:ext uri="{FF2B5EF4-FFF2-40B4-BE49-F238E27FC236}">
                      <a16:creationId xmlns:a16="http://schemas.microsoft.com/office/drawing/2014/main" id="{E7B5B36F-DC77-4B80-8E94-DDE2A31EA6F9}"/>
                    </a:ext>
                  </a:extLst>
                </p:cNvPr>
                <p:cNvSpPr/>
                <p:nvPr/>
              </p:nvSpPr>
              <p:spPr>
                <a:xfrm>
                  <a:off x="83240" y="66261"/>
                  <a:ext cx="12049125" cy="1263654"/>
                </a:xfrm>
                <a:prstGeom prst="rect">
                  <a:avLst/>
                </a:prstGeom>
                <a:noFill/>
                <a:ln w="76200">
                  <a:solidFill>
                    <a:srgbClr val="5CB600"/>
                  </a:solidFill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dirty="0"/>
                </a:p>
              </p:txBody>
            </p:sp>
            <p:sp>
              <p:nvSpPr>
                <p:cNvPr id="31" name="Rechteck 30">
                  <a:extLst>
                    <a:ext uri="{FF2B5EF4-FFF2-40B4-BE49-F238E27FC236}">
                      <a16:creationId xmlns:a16="http://schemas.microsoft.com/office/drawing/2014/main" id="{9C31A484-C73B-4926-8890-020397C52173}"/>
                    </a:ext>
                  </a:extLst>
                </p:cNvPr>
                <p:cNvSpPr/>
                <p:nvPr/>
              </p:nvSpPr>
              <p:spPr>
                <a:xfrm>
                  <a:off x="8980891" y="1353383"/>
                  <a:ext cx="3151473" cy="516147"/>
                </a:xfrm>
                <a:prstGeom prst="rect">
                  <a:avLst/>
                </a:prstGeom>
                <a:solidFill>
                  <a:srgbClr val="5CB600"/>
                </a:solidFill>
                <a:ln w="76200">
                  <a:solidFill>
                    <a:srgbClr val="5CB600"/>
                  </a:solidFill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576000"/>
                  <a:r>
                    <a:rPr lang="de-DE" sz="2400" b="1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Pros &amp; Cons</a:t>
                  </a:r>
                </a:p>
              </p:txBody>
            </p:sp>
            <p:sp>
              <p:nvSpPr>
                <p:cNvPr id="2" name="Textfeld 1"/>
                <p:cNvSpPr txBox="1"/>
                <p:nvPr/>
              </p:nvSpPr>
              <p:spPr>
                <a:xfrm>
                  <a:off x="149502" y="876290"/>
                  <a:ext cx="2021503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de-DE" sz="1600" b="1" dirty="0">
                      <a:solidFill>
                        <a:srgbClr val="5CB600"/>
                      </a:solidFill>
                    </a:rPr>
                    <a:t>Innovation Tool-Box</a:t>
                  </a:r>
                </a:p>
              </p:txBody>
            </p:sp>
            <p:sp>
              <p:nvSpPr>
                <p:cNvPr id="4" name="Rechteck 3"/>
                <p:cNvSpPr/>
                <p:nvPr/>
              </p:nvSpPr>
              <p:spPr>
                <a:xfrm>
                  <a:off x="11661913" y="1809559"/>
                  <a:ext cx="470451" cy="2434498"/>
                </a:xfrm>
                <a:prstGeom prst="rect">
                  <a:avLst/>
                </a:prstGeom>
                <a:solidFill>
                  <a:srgbClr val="5CB6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45" name="Rechteck 44"/>
                <p:cNvSpPr/>
                <p:nvPr/>
              </p:nvSpPr>
              <p:spPr>
                <a:xfrm>
                  <a:off x="11661914" y="4230787"/>
                  <a:ext cx="470450" cy="2591492"/>
                </a:xfrm>
                <a:prstGeom prst="rect">
                  <a:avLst/>
                </a:prstGeom>
                <a:solidFill>
                  <a:srgbClr val="5CB6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pic>
              <p:nvPicPr>
                <p:cNvPr id="7" name="Grafik 6"/>
                <p:cNvPicPr>
                  <a:picLocks noChangeAspect="1"/>
                </p:cNvPicPr>
                <p:nvPr/>
              </p:nvPicPr>
              <p:blipFill>
                <a:blip r:embed="rId3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1602466" y="2508437"/>
                  <a:ext cx="694001" cy="694001"/>
                </a:xfrm>
                <a:prstGeom prst="rect">
                  <a:avLst/>
                </a:prstGeom>
              </p:spPr>
            </p:pic>
            <p:pic>
              <p:nvPicPr>
                <p:cNvPr id="46" name="Grafik 45"/>
                <p:cNvPicPr>
                  <a:picLocks noChangeAspect="1"/>
                </p:cNvPicPr>
                <p:nvPr/>
              </p:nvPicPr>
              <p:blipFill>
                <a:blip r:embed="rId3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10800000">
                  <a:off x="11593303" y="5201941"/>
                  <a:ext cx="694001" cy="694001"/>
                </a:xfrm>
                <a:prstGeom prst="rect">
                  <a:avLst/>
                </a:prstGeom>
              </p:spPr>
            </p:pic>
            <p:pic>
              <p:nvPicPr>
                <p:cNvPr id="9" name="Grafik 8"/>
                <p:cNvPicPr>
                  <a:picLocks noChangeAspect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53480" y="1396691"/>
                  <a:ext cx="408398" cy="414494"/>
                </a:xfrm>
                <a:prstGeom prst="rect">
                  <a:avLst/>
                </a:prstGeom>
              </p:spPr>
            </p:pic>
            <p:pic>
              <p:nvPicPr>
                <p:cNvPr id="10" name="Grafik 9"/>
                <p:cNvPicPr>
                  <a:picLocks noChangeAspect="1"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461075" y="1369306"/>
                  <a:ext cx="493735" cy="487640"/>
                </a:xfrm>
                <a:prstGeom prst="rect">
                  <a:avLst/>
                </a:prstGeom>
              </p:spPr>
            </p:pic>
            <p:pic>
              <p:nvPicPr>
                <p:cNvPr id="11" name="Grafik 10"/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9149849" y="1413352"/>
                  <a:ext cx="438876" cy="396207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3" name="Textfeld 2">
            <a:extLst>
              <a:ext uri="{FF2B5EF4-FFF2-40B4-BE49-F238E27FC236}">
                <a16:creationId xmlns:a16="http://schemas.microsoft.com/office/drawing/2014/main" id="{BDC7B5DB-53D6-4328-BC20-E8136BD07E68}"/>
              </a:ext>
            </a:extLst>
          </p:cNvPr>
          <p:cNvSpPr txBox="1"/>
          <p:nvPr/>
        </p:nvSpPr>
        <p:spPr>
          <a:xfrm>
            <a:off x="9047343" y="1996575"/>
            <a:ext cx="252608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Einfache Durchführung</a:t>
            </a:r>
          </a:p>
          <a:p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      (digital &amp; analog)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Beliebig viele Ergänzungen möglich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Visuelle Vorgehensweise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Intuitiver Aufbau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DA048DC8-C5CF-464E-8CF3-77F6699AD9ED}"/>
              </a:ext>
            </a:extLst>
          </p:cNvPr>
          <p:cNvSpPr txBox="1"/>
          <p:nvPr/>
        </p:nvSpPr>
        <p:spPr>
          <a:xfrm>
            <a:off x="9047343" y="4310152"/>
            <a:ext cx="24397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Gewisse Bereiche fehlen, Abgrenzung teilweise schwierig</a:t>
            </a:r>
          </a:p>
          <a:p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Abbildung eines bestimmten Zeitpunkts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A1782B68-B5EB-4D7C-AAFE-E994E0AB6847}"/>
              </a:ext>
            </a:extLst>
          </p:cNvPr>
          <p:cNvSpPr txBox="1"/>
          <p:nvPr/>
        </p:nvSpPr>
        <p:spPr>
          <a:xfrm>
            <a:off x="128095" y="1996575"/>
            <a:ext cx="307974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Weiterentwicklung des Business Model Canvas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Business Model Planung mit Fokus auf Problemlösung und Kunden</a:t>
            </a:r>
          </a:p>
          <a:p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Konzentriert sich auf Probleme, Lösungen und Schlüssel Metriken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3F266CE9-56FE-4863-A478-E652EE724ADF}"/>
              </a:ext>
            </a:extLst>
          </p:cNvPr>
          <p:cNvSpPr txBox="1"/>
          <p:nvPr/>
        </p:nvSpPr>
        <p:spPr>
          <a:xfrm>
            <a:off x="3481399" y="1975948"/>
            <a:ext cx="5293913" cy="5586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Der Lean Canvas Ansatz baut auf dem Business Model Canvas auf und tauscht dort 4 Geschäftsmodellbausteine aus:</a:t>
            </a:r>
          </a:p>
          <a:p>
            <a:endParaRPr lang="de-DE" sz="105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050" b="1" dirty="0">
                <a:latin typeface="Arial" panose="020B0604020202020204" pitchFamily="34" charset="0"/>
                <a:cs typeface="Arial" panose="020B0604020202020204" pitchFamily="34" charset="0"/>
              </a:rPr>
              <a:t>Alte Elemente:</a:t>
            </a:r>
            <a:endParaRPr lang="de-DE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05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de-DE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Schlüsselpartner: </a:t>
            </a:r>
            <a:r>
              <a: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Wer sind unsere Schlüsselpartner /-lieferanten? Für wen schaffen Sie mit Ihrem Angebot einen Wert?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lang="de-DE" sz="105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de-DE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Schlüsselaktivitäten: </a:t>
            </a:r>
            <a:r>
              <a: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Welches sind die wichtigsten Tätigkeiten, um dieses Geschäftsmodell in die Tat umzusetzen?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lang="de-DE" sz="105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de-DE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Schlüsselressourcen:</a:t>
            </a:r>
            <a:r>
              <a: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Welche Schlüsselressourcen benötigen Sie, um den Kundennutzen zu erfüllen?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lang="de-DE" sz="105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de-DE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Kundenbeziehung: </a:t>
            </a:r>
            <a:r>
              <a: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Wie können die in Frage kommenden Kunden gewonnen und gebunden werden?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lang="de-DE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050" b="1" dirty="0">
                <a:latin typeface="Arial" panose="020B0604020202020204" pitchFamily="34" charset="0"/>
                <a:cs typeface="Arial" panose="020B0604020202020204" pitchFamily="34" charset="0"/>
              </a:rPr>
              <a:t>Neue Elemente:</a:t>
            </a:r>
            <a:endParaRPr lang="de-DE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de-DE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(Kunden-)Problem: </a:t>
            </a:r>
            <a:r>
              <a: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Welche Probleme löst Ihre Idee / Ihr Produkt / Ihre Dienstleistung? Wie werden diese Probleme bisher gelöst?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lang="de-DE" sz="105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de-DE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(Kunden-)Lösung: </a:t>
            </a:r>
            <a:r>
              <a: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Welche konkrete und überzeugende Lösung bietet Ihr Angebot für Ihre zukünftigen Kunden?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lang="de-DE" sz="105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de-DE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Kennzahlen: </a:t>
            </a:r>
            <a:r>
              <a:rPr kumimoji="0" lang="de-DE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Wie wird der Erfolg Ihres Geschäftsmodells messbar? Mit welchen Kennzahlen können Sie Ihren </a:t>
            </a:r>
            <a:r>
              <a:rPr lang="de-DE" sz="10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kumimoji="0" lang="de-DE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rfolg messen und prüfen?</a:t>
            </a:r>
            <a:endParaRPr kumimoji="0" lang="de-DE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lang="de-DE" sz="105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de-DE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Unfairer Vorteil: </a:t>
            </a:r>
            <a:r>
              <a: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Was ist Ihr entscheidender Vorteil gegenüber der Konkurrenz?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de-DE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de-DE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endParaRPr lang="de-DE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de-DE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05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292383ED-3922-4388-9619-117EA50994C3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33" y="4204411"/>
            <a:ext cx="2941396" cy="1343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3479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Grafik 48">
            <a:extLst>
              <a:ext uri="{FF2B5EF4-FFF2-40B4-BE49-F238E27FC236}">
                <a16:creationId xmlns:a16="http://schemas.microsoft.com/office/drawing/2014/main" id="{45908F80-FA1C-4FD2-9C47-06F98993215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602" y="-48831"/>
            <a:ext cx="1490719" cy="976933"/>
          </a:xfrm>
          <a:prstGeom prst="rect">
            <a:avLst/>
          </a:prstGeom>
        </p:spPr>
      </p:pic>
      <p:grpSp>
        <p:nvGrpSpPr>
          <p:cNvPr id="2" name="Gruppieren 1"/>
          <p:cNvGrpSpPr/>
          <p:nvPr/>
        </p:nvGrpSpPr>
        <p:grpSpPr>
          <a:xfrm>
            <a:off x="0" y="66346"/>
            <a:ext cx="12192000" cy="6849678"/>
            <a:chOff x="0" y="66346"/>
            <a:chExt cx="12192000" cy="6849678"/>
          </a:xfrm>
        </p:grpSpPr>
        <p:sp>
          <p:nvSpPr>
            <p:cNvPr id="3" name="Rechteck 2">
              <a:extLst>
                <a:ext uri="{FF2B5EF4-FFF2-40B4-BE49-F238E27FC236}">
                  <a16:creationId xmlns:a16="http://schemas.microsoft.com/office/drawing/2014/main" id="{D6AE8ABC-D8A3-41DA-8F06-E348CEFAB894}"/>
                </a:ext>
              </a:extLst>
            </p:cNvPr>
            <p:cNvSpPr/>
            <p:nvPr/>
          </p:nvSpPr>
          <p:spPr>
            <a:xfrm>
              <a:off x="9544539" y="1963024"/>
              <a:ext cx="2107268" cy="47935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6" name="Rechteck 5">
              <a:extLst>
                <a:ext uri="{FF2B5EF4-FFF2-40B4-BE49-F238E27FC236}">
                  <a16:creationId xmlns:a16="http://schemas.microsoft.com/office/drawing/2014/main" id="{07AB6876-4BC4-463E-8D8B-9BCF773D670B}"/>
                </a:ext>
              </a:extLst>
            </p:cNvPr>
            <p:cNvSpPr/>
            <p:nvPr/>
          </p:nvSpPr>
          <p:spPr>
            <a:xfrm>
              <a:off x="0" y="1329936"/>
              <a:ext cx="12192000" cy="5586088"/>
            </a:xfrm>
            <a:prstGeom prst="rect">
              <a:avLst/>
            </a:prstGeom>
            <a:solidFill>
              <a:srgbClr val="5CB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F80CF957-7A86-45A2-A3D5-D7099F071831}"/>
                </a:ext>
              </a:extLst>
            </p:cNvPr>
            <p:cNvSpPr/>
            <p:nvPr/>
          </p:nvSpPr>
          <p:spPr>
            <a:xfrm>
              <a:off x="63555" y="1414464"/>
              <a:ext cx="2341887" cy="37535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4" name="Rechteck 33">
              <a:extLst>
                <a:ext uri="{FF2B5EF4-FFF2-40B4-BE49-F238E27FC236}">
                  <a16:creationId xmlns:a16="http://schemas.microsoft.com/office/drawing/2014/main" id="{AD29ECEF-FD9E-4A52-876E-AADFB4184EB9}"/>
                </a:ext>
              </a:extLst>
            </p:cNvPr>
            <p:cNvSpPr/>
            <p:nvPr/>
          </p:nvSpPr>
          <p:spPr>
            <a:xfrm>
              <a:off x="2468996" y="1421929"/>
              <a:ext cx="2341886" cy="184402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5" name="Rechteck 34">
              <a:extLst>
                <a:ext uri="{FF2B5EF4-FFF2-40B4-BE49-F238E27FC236}">
                  <a16:creationId xmlns:a16="http://schemas.microsoft.com/office/drawing/2014/main" id="{1EE24DC7-F378-4468-8874-E4081915E21D}"/>
                </a:ext>
              </a:extLst>
            </p:cNvPr>
            <p:cNvSpPr/>
            <p:nvPr/>
          </p:nvSpPr>
          <p:spPr>
            <a:xfrm>
              <a:off x="2468997" y="3323977"/>
              <a:ext cx="2341886" cy="184402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6" name="Rechteck 35">
              <a:extLst>
                <a:ext uri="{FF2B5EF4-FFF2-40B4-BE49-F238E27FC236}">
                  <a16:creationId xmlns:a16="http://schemas.microsoft.com/office/drawing/2014/main" id="{E0CB6988-98F6-4042-BA97-939C7CC1D535}"/>
                </a:ext>
              </a:extLst>
            </p:cNvPr>
            <p:cNvSpPr/>
            <p:nvPr/>
          </p:nvSpPr>
          <p:spPr>
            <a:xfrm>
              <a:off x="4874439" y="1426083"/>
              <a:ext cx="2358114" cy="37419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7" name="Rechteck 36">
              <a:extLst>
                <a:ext uri="{FF2B5EF4-FFF2-40B4-BE49-F238E27FC236}">
                  <a16:creationId xmlns:a16="http://schemas.microsoft.com/office/drawing/2014/main" id="{77BF59DB-F6FB-40FA-A9DA-ADB78B7A1466}"/>
                </a:ext>
              </a:extLst>
            </p:cNvPr>
            <p:cNvSpPr/>
            <p:nvPr/>
          </p:nvSpPr>
          <p:spPr>
            <a:xfrm>
              <a:off x="7296107" y="1421929"/>
              <a:ext cx="2341885" cy="1839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9" name="Rechteck 38">
              <a:extLst>
                <a:ext uri="{FF2B5EF4-FFF2-40B4-BE49-F238E27FC236}">
                  <a16:creationId xmlns:a16="http://schemas.microsoft.com/office/drawing/2014/main" id="{91FE587C-7988-4573-89AA-D7A8E4BBDCBB}"/>
                </a:ext>
              </a:extLst>
            </p:cNvPr>
            <p:cNvSpPr/>
            <p:nvPr/>
          </p:nvSpPr>
          <p:spPr>
            <a:xfrm>
              <a:off x="7297611" y="3328199"/>
              <a:ext cx="2340381" cy="1839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4" name="Rechteck 43">
              <a:extLst>
                <a:ext uri="{FF2B5EF4-FFF2-40B4-BE49-F238E27FC236}">
                  <a16:creationId xmlns:a16="http://schemas.microsoft.com/office/drawing/2014/main" id="{F6524167-30CC-4EB9-9C7C-5D5C87730387}"/>
                </a:ext>
              </a:extLst>
            </p:cNvPr>
            <p:cNvSpPr/>
            <p:nvPr/>
          </p:nvSpPr>
          <p:spPr>
            <a:xfrm>
              <a:off x="9701546" y="1426083"/>
              <a:ext cx="2421673" cy="37419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6" name="Rechteck 45">
              <a:extLst>
                <a:ext uri="{FF2B5EF4-FFF2-40B4-BE49-F238E27FC236}">
                  <a16:creationId xmlns:a16="http://schemas.microsoft.com/office/drawing/2014/main" id="{0D9DFD90-5ABC-470F-B33E-0A03A83B3004}"/>
                </a:ext>
              </a:extLst>
            </p:cNvPr>
            <p:cNvSpPr/>
            <p:nvPr/>
          </p:nvSpPr>
          <p:spPr>
            <a:xfrm>
              <a:off x="75728" y="5252528"/>
              <a:ext cx="6032444" cy="159975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7" name="Rechteck 46">
              <a:extLst>
                <a:ext uri="{FF2B5EF4-FFF2-40B4-BE49-F238E27FC236}">
                  <a16:creationId xmlns:a16="http://schemas.microsoft.com/office/drawing/2014/main" id="{FC7D2F67-492C-4B1E-821E-F9933536A328}"/>
                </a:ext>
              </a:extLst>
            </p:cNvPr>
            <p:cNvSpPr/>
            <p:nvPr/>
          </p:nvSpPr>
          <p:spPr>
            <a:xfrm>
              <a:off x="6159556" y="5258246"/>
              <a:ext cx="5965961" cy="159975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8" name="Textfeld 47">
              <a:extLst>
                <a:ext uri="{FF2B5EF4-FFF2-40B4-BE49-F238E27FC236}">
                  <a16:creationId xmlns:a16="http://schemas.microsoft.com/office/drawing/2014/main" id="{8FB10BD5-244F-45FB-A620-E967C2DF0C52}"/>
                </a:ext>
              </a:extLst>
            </p:cNvPr>
            <p:cNvSpPr txBox="1"/>
            <p:nvPr/>
          </p:nvSpPr>
          <p:spPr>
            <a:xfrm>
              <a:off x="3589305" y="277499"/>
              <a:ext cx="6309704" cy="76944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de-DE" sz="4400" b="1" dirty="0">
                  <a:solidFill>
                    <a:srgbClr val="5CB600"/>
                  </a:solidFill>
                  <a:latin typeface="Raleway"/>
                </a:rPr>
                <a:t>Lean Canvas</a:t>
              </a:r>
            </a:p>
          </p:txBody>
        </p:sp>
        <p:sp>
          <p:nvSpPr>
            <p:cNvPr id="50" name="Rechteck 49">
              <a:extLst>
                <a:ext uri="{FF2B5EF4-FFF2-40B4-BE49-F238E27FC236}">
                  <a16:creationId xmlns:a16="http://schemas.microsoft.com/office/drawing/2014/main" id="{B1D85913-5CF1-4E52-BACC-5A20DF2F4F63}"/>
                </a:ext>
              </a:extLst>
            </p:cNvPr>
            <p:cNvSpPr/>
            <p:nvPr/>
          </p:nvSpPr>
          <p:spPr>
            <a:xfrm>
              <a:off x="31681" y="66346"/>
              <a:ext cx="12115869" cy="1241713"/>
            </a:xfrm>
            <a:prstGeom prst="rect">
              <a:avLst/>
            </a:prstGeom>
            <a:noFill/>
            <a:ln w="57150">
              <a:solidFill>
                <a:srgbClr val="5CB60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1" name="Textfeld 50">
              <a:extLst>
                <a:ext uri="{FF2B5EF4-FFF2-40B4-BE49-F238E27FC236}">
                  <a16:creationId xmlns:a16="http://schemas.microsoft.com/office/drawing/2014/main" id="{CA257C00-7F5A-4521-AC96-4516AEB02C9E}"/>
                </a:ext>
              </a:extLst>
            </p:cNvPr>
            <p:cNvSpPr txBox="1"/>
            <p:nvPr/>
          </p:nvSpPr>
          <p:spPr>
            <a:xfrm>
              <a:off x="129624" y="876290"/>
              <a:ext cx="2021503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de-DE" sz="1600" b="1" dirty="0">
                  <a:solidFill>
                    <a:srgbClr val="5CB600"/>
                  </a:solidFill>
                </a:rPr>
                <a:t>Innovation Tool-Box</a:t>
              </a:r>
            </a:p>
          </p:txBody>
        </p:sp>
        <p:sp>
          <p:nvSpPr>
            <p:cNvPr id="20" name="Rechteck 19">
              <a:extLst>
                <a:ext uri="{FF2B5EF4-FFF2-40B4-BE49-F238E27FC236}">
                  <a16:creationId xmlns:a16="http://schemas.microsoft.com/office/drawing/2014/main" id="{0802ACD1-68A1-4BA0-ABBD-43BBAF12576F}"/>
                </a:ext>
              </a:extLst>
            </p:cNvPr>
            <p:cNvSpPr/>
            <p:nvPr/>
          </p:nvSpPr>
          <p:spPr>
            <a:xfrm>
              <a:off x="62482" y="1413859"/>
              <a:ext cx="2344032" cy="268071"/>
            </a:xfrm>
            <a:prstGeom prst="rect">
              <a:avLst/>
            </a:prstGeom>
            <a:solidFill>
              <a:srgbClr val="5CB600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600" dirty="0">
                  <a:latin typeface="Raleway"/>
                </a:rPr>
                <a:t>    Problem</a:t>
              </a:r>
            </a:p>
          </p:txBody>
        </p:sp>
        <p:sp>
          <p:nvSpPr>
            <p:cNvPr id="71" name="Rechteck 70">
              <a:extLst>
                <a:ext uri="{FF2B5EF4-FFF2-40B4-BE49-F238E27FC236}">
                  <a16:creationId xmlns:a16="http://schemas.microsoft.com/office/drawing/2014/main" id="{B9836B76-8622-4F01-BC27-62443D9EF8D8}"/>
                </a:ext>
              </a:extLst>
            </p:cNvPr>
            <p:cNvSpPr/>
            <p:nvPr/>
          </p:nvSpPr>
          <p:spPr>
            <a:xfrm>
              <a:off x="2465882" y="1413859"/>
              <a:ext cx="2344032" cy="272066"/>
            </a:xfrm>
            <a:prstGeom prst="rect">
              <a:avLst/>
            </a:prstGeom>
            <a:solidFill>
              <a:srgbClr val="5CB600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600" dirty="0">
                  <a:latin typeface="Raleway"/>
                </a:rPr>
                <a:t>    Lösung</a:t>
              </a:r>
            </a:p>
          </p:txBody>
        </p:sp>
        <p:sp>
          <p:nvSpPr>
            <p:cNvPr id="72" name="Rechteck 71">
              <a:extLst>
                <a:ext uri="{FF2B5EF4-FFF2-40B4-BE49-F238E27FC236}">
                  <a16:creationId xmlns:a16="http://schemas.microsoft.com/office/drawing/2014/main" id="{FF8E5267-E61E-475B-A9C3-A6CF4D53C125}"/>
                </a:ext>
              </a:extLst>
            </p:cNvPr>
            <p:cNvSpPr/>
            <p:nvPr/>
          </p:nvSpPr>
          <p:spPr>
            <a:xfrm>
              <a:off x="4874564" y="1426638"/>
              <a:ext cx="2359063" cy="263361"/>
            </a:xfrm>
            <a:prstGeom prst="rect">
              <a:avLst/>
            </a:prstGeom>
            <a:solidFill>
              <a:srgbClr val="5CB600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600" dirty="0">
                  <a:latin typeface="Raleway"/>
                </a:rPr>
                <a:t>    Wertangebote</a:t>
              </a:r>
            </a:p>
          </p:txBody>
        </p:sp>
        <p:pic>
          <p:nvPicPr>
            <p:cNvPr id="28" name="Grafik 27">
              <a:extLst>
                <a:ext uri="{FF2B5EF4-FFF2-40B4-BE49-F238E27FC236}">
                  <a16:creationId xmlns:a16="http://schemas.microsoft.com/office/drawing/2014/main" id="{4F565E4A-6F1E-462A-815F-CEA36E1D609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66921" y="1443030"/>
              <a:ext cx="226253" cy="226253"/>
            </a:xfrm>
            <a:prstGeom prst="rect">
              <a:avLst/>
            </a:prstGeom>
            <a:ln>
              <a:noFill/>
            </a:ln>
          </p:spPr>
        </p:pic>
        <p:sp>
          <p:nvSpPr>
            <p:cNvPr id="73" name="Rechteck 72">
              <a:extLst>
                <a:ext uri="{FF2B5EF4-FFF2-40B4-BE49-F238E27FC236}">
                  <a16:creationId xmlns:a16="http://schemas.microsoft.com/office/drawing/2014/main" id="{2458B9F8-B30E-4DA7-AA92-2783E2D70617}"/>
                </a:ext>
              </a:extLst>
            </p:cNvPr>
            <p:cNvSpPr/>
            <p:nvPr/>
          </p:nvSpPr>
          <p:spPr>
            <a:xfrm>
              <a:off x="7295033" y="1422120"/>
              <a:ext cx="2344032" cy="273330"/>
            </a:xfrm>
            <a:prstGeom prst="rect">
              <a:avLst/>
            </a:prstGeom>
            <a:solidFill>
              <a:srgbClr val="5CB600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600" dirty="0">
                  <a:latin typeface="Raleway"/>
                </a:rPr>
                <a:t>    Unfairer Vorteil</a:t>
              </a:r>
            </a:p>
          </p:txBody>
        </p:sp>
        <p:sp>
          <p:nvSpPr>
            <p:cNvPr id="74" name="Rechteck 73">
              <a:extLst>
                <a:ext uri="{FF2B5EF4-FFF2-40B4-BE49-F238E27FC236}">
                  <a16:creationId xmlns:a16="http://schemas.microsoft.com/office/drawing/2014/main" id="{FDE81489-9C90-4F44-8D75-C4927617D814}"/>
                </a:ext>
              </a:extLst>
            </p:cNvPr>
            <p:cNvSpPr/>
            <p:nvPr/>
          </p:nvSpPr>
          <p:spPr>
            <a:xfrm>
              <a:off x="9709126" y="1425062"/>
              <a:ext cx="2438424" cy="268071"/>
            </a:xfrm>
            <a:prstGeom prst="rect">
              <a:avLst/>
            </a:prstGeom>
            <a:solidFill>
              <a:srgbClr val="5CB600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600" dirty="0">
                  <a:latin typeface="Raleway"/>
                </a:rPr>
                <a:t>    Kundensegmente</a:t>
              </a:r>
            </a:p>
          </p:txBody>
        </p:sp>
        <p:pic>
          <p:nvPicPr>
            <p:cNvPr id="62" name="Grafik 61">
              <a:extLst>
                <a:ext uri="{FF2B5EF4-FFF2-40B4-BE49-F238E27FC236}">
                  <a16:creationId xmlns:a16="http://schemas.microsoft.com/office/drawing/2014/main" id="{169FF147-4FA0-4359-B5C1-A8367F24D7B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77573" y="1436852"/>
              <a:ext cx="242871" cy="242871"/>
            </a:xfrm>
            <a:prstGeom prst="rect">
              <a:avLst/>
            </a:prstGeom>
            <a:ln>
              <a:noFill/>
            </a:ln>
          </p:spPr>
        </p:pic>
        <p:sp>
          <p:nvSpPr>
            <p:cNvPr id="75" name="Rechteck 74">
              <a:extLst>
                <a:ext uri="{FF2B5EF4-FFF2-40B4-BE49-F238E27FC236}">
                  <a16:creationId xmlns:a16="http://schemas.microsoft.com/office/drawing/2014/main" id="{9073C2EC-9E30-4419-AB30-95A22AB7ED91}"/>
                </a:ext>
              </a:extLst>
            </p:cNvPr>
            <p:cNvSpPr/>
            <p:nvPr/>
          </p:nvSpPr>
          <p:spPr>
            <a:xfrm>
              <a:off x="2465882" y="3323977"/>
              <a:ext cx="2348650" cy="268071"/>
            </a:xfrm>
            <a:prstGeom prst="rect">
              <a:avLst/>
            </a:prstGeom>
            <a:solidFill>
              <a:srgbClr val="5CB600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600" dirty="0">
                  <a:latin typeface="Raleway"/>
                </a:rPr>
                <a:t>    Kennzahlen</a:t>
              </a:r>
            </a:p>
          </p:txBody>
        </p:sp>
        <p:sp>
          <p:nvSpPr>
            <p:cNvPr id="76" name="Rechteck 75">
              <a:extLst>
                <a:ext uri="{FF2B5EF4-FFF2-40B4-BE49-F238E27FC236}">
                  <a16:creationId xmlns:a16="http://schemas.microsoft.com/office/drawing/2014/main" id="{7E01755D-24C0-45B2-9CDA-C62C46D0EC55}"/>
                </a:ext>
              </a:extLst>
            </p:cNvPr>
            <p:cNvSpPr/>
            <p:nvPr/>
          </p:nvSpPr>
          <p:spPr>
            <a:xfrm>
              <a:off x="7295033" y="3304577"/>
              <a:ext cx="2344032" cy="294148"/>
            </a:xfrm>
            <a:prstGeom prst="rect">
              <a:avLst/>
            </a:prstGeom>
            <a:solidFill>
              <a:srgbClr val="5CB600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600" dirty="0">
                  <a:latin typeface="Raleway"/>
                </a:rPr>
                <a:t>    Kanäle</a:t>
              </a:r>
            </a:p>
          </p:txBody>
        </p:sp>
        <p:pic>
          <p:nvPicPr>
            <p:cNvPr id="64" name="Grafik 63">
              <a:extLst>
                <a:ext uri="{FF2B5EF4-FFF2-40B4-BE49-F238E27FC236}">
                  <a16:creationId xmlns:a16="http://schemas.microsoft.com/office/drawing/2014/main" id="{E1E3371D-5B75-467A-ACC7-0ED80F7E64D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69741" y="3357940"/>
              <a:ext cx="224318" cy="224318"/>
            </a:xfrm>
            <a:prstGeom prst="rect">
              <a:avLst/>
            </a:prstGeom>
            <a:ln>
              <a:noFill/>
            </a:ln>
          </p:spPr>
        </p:pic>
        <p:sp>
          <p:nvSpPr>
            <p:cNvPr id="77" name="Rechteck 76">
              <a:extLst>
                <a:ext uri="{FF2B5EF4-FFF2-40B4-BE49-F238E27FC236}">
                  <a16:creationId xmlns:a16="http://schemas.microsoft.com/office/drawing/2014/main" id="{7E92D725-59F8-4525-9070-F95FB2C4AC44}"/>
                </a:ext>
              </a:extLst>
            </p:cNvPr>
            <p:cNvSpPr/>
            <p:nvPr/>
          </p:nvSpPr>
          <p:spPr>
            <a:xfrm>
              <a:off x="75728" y="5230652"/>
              <a:ext cx="2344032" cy="296026"/>
            </a:xfrm>
            <a:prstGeom prst="rect">
              <a:avLst/>
            </a:prstGeom>
            <a:solidFill>
              <a:srgbClr val="5CB600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600" dirty="0">
                  <a:latin typeface="Raleway"/>
                </a:rPr>
                <a:t>    Kostenstruktur</a:t>
              </a:r>
            </a:p>
          </p:txBody>
        </p:sp>
        <p:pic>
          <p:nvPicPr>
            <p:cNvPr id="68" name="Grafik 67">
              <a:extLst>
                <a:ext uri="{FF2B5EF4-FFF2-40B4-BE49-F238E27FC236}">
                  <a16:creationId xmlns:a16="http://schemas.microsoft.com/office/drawing/2014/main" id="{FE1E1CEE-B040-4EE6-A1A4-07408AEDD24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9001" y="5278705"/>
              <a:ext cx="215262" cy="215262"/>
            </a:xfrm>
            <a:prstGeom prst="rect">
              <a:avLst/>
            </a:prstGeom>
            <a:ln>
              <a:noFill/>
            </a:ln>
          </p:spPr>
        </p:pic>
        <p:sp>
          <p:nvSpPr>
            <p:cNvPr id="79" name="Rechteck 78">
              <a:extLst>
                <a:ext uri="{FF2B5EF4-FFF2-40B4-BE49-F238E27FC236}">
                  <a16:creationId xmlns:a16="http://schemas.microsoft.com/office/drawing/2014/main" id="{C9C836FA-E1C9-459B-824E-F08E461AAC40}"/>
                </a:ext>
              </a:extLst>
            </p:cNvPr>
            <p:cNvSpPr/>
            <p:nvPr/>
          </p:nvSpPr>
          <p:spPr>
            <a:xfrm>
              <a:off x="6159556" y="5258606"/>
              <a:ext cx="2344032" cy="268071"/>
            </a:xfrm>
            <a:prstGeom prst="rect">
              <a:avLst/>
            </a:prstGeom>
            <a:solidFill>
              <a:srgbClr val="5CB600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600" dirty="0">
                  <a:latin typeface="Raleway"/>
                </a:rPr>
                <a:t>    Einnahmequellen</a:t>
              </a:r>
            </a:p>
          </p:txBody>
        </p:sp>
        <p:pic>
          <p:nvPicPr>
            <p:cNvPr id="70" name="Grafik 69">
              <a:extLst>
                <a:ext uri="{FF2B5EF4-FFF2-40B4-BE49-F238E27FC236}">
                  <a16:creationId xmlns:a16="http://schemas.microsoft.com/office/drawing/2014/main" id="{7CF6DE0D-C6EA-4E5C-8819-45AE77F1246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63885" y="5278705"/>
              <a:ext cx="228766" cy="214191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" name="Grafik 3">
              <a:extLst>
                <a:ext uri="{FF2B5EF4-FFF2-40B4-BE49-F238E27FC236}">
                  <a16:creationId xmlns:a16="http://schemas.microsoft.com/office/drawing/2014/main" id="{7BA338F5-523D-4604-9912-7FBB87134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9001" y="1420798"/>
              <a:ext cx="254191" cy="254191"/>
            </a:xfrm>
            <a:prstGeom prst="rect">
              <a:avLst/>
            </a:prstGeom>
            <a:ln>
              <a:noFill/>
            </a:ln>
          </p:spPr>
        </p:pic>
        <p:pic>
          <p:nvPicPr>
            <p:cNvPr id="8" name="Grafik 7">
              <a:extLst>
                <a:ext uri="{FF2B5EF4-FFF2-40B4-BE49-F238E27FC236}">
                  <a16:creationId xmlns:a16="http://schemas.microsoft.com/office/drawing/2014/main" id="{6A68782C-68A7-459A-9945-A3B0A155567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84842" y="1426583"/>
              <a:ext cx="242700" cy="24270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10" name="Grafik 9">
              <a:extLst>
                <a:ext uri="{FF2B5EF4-FFF2-40B4-BE49-F238E27FC236}">
                  <a16:creationId xmlns:a16="http://schemas.microsoft.com/office/drawing/2014/main" id="{D12302D8-4E8E-4E90-B6A3-8DA56D0A5D00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37102" y="1439500"/>
              <a:ext cx="240223" cy="240223"/>
            </a:xfrm>
            <a:prstGeom prst="rect">
              <a:avLst/>
            </a:prstGeom>
            <a:ln>
              <a:noFill/>
            </a:ln>
          </p:spPr>
        </p:pic>
        <p:pic>
          <p:nvPicPr>
            <p:cNvPr id="12" name="Grafik 11">
              <a:extLst>
                <a:ext uri="{FF2B5EF4-FFF2-40B4-BE49-F238E27FC236}">
                  <a16:creationId xmlns:a16="http://schemas.microsoft.com/office/drawing/2014/main" id="{6C2C88EB-5C1C-47E1-9F4E-ADA4DEBDB0CC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40392" y="3336662"/>
              <a:ext cx="242700" cy="242700"/>
            </a:xfrm>
            <a:prstGeom prst="rect">
              <a:avLst/>
            </a:prstGeom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746091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uppieren 17"/>
          <p:cNvGrpSpPr/>
          <p:nvPr/>
        </p:nvGrpSpPr>
        <p:grpSpPr>
          <a:xfrm>
            <a:off x="63360" y="-48831"/>
            <a:ext cx="12213229" cy="6871110"/>
            <a:chOff x="63360" y="-48831"/>
            <a:chExt cx="12213229" cy="6871110"/>
          </a:xfrm>
        </p:grpSpPr>
        <p:sp>
          <p:nvSpPr>
            <p:cNvPr id="5" name="Textfeld 4">
              <a:extLst>
                <a:ext uri="{FF2B5EF4-FFF2-40B4-BE49-F238E27FC236}">
                  <a16:creationId xmlns:a16="http://schemas.microsoft.com/office/drawing/2014/main" id="{9165D3B5-9ECB-4AA1-BFBE-D146BFADBE22}"/>
                </a:ext>
              </a:extLst>
            </p:cNvPr>
            <p:cNvSpPr txBox="1"/>
            <p:nvPr/>
          </p:nvSpPr>
          <p:spPr>
            <a:xfrm>
              <a:off x="3207840" y="276126"/>
              <a:ext cx="6738602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4400" b="1" dirty="0">
                  <a:solidFill>
                    <a:srgbClr val="5CB600"/>
                  </a:solidFill>
                  <a:latin typeface="Raleway"/>
                </a:rPr>
                <a:t>Business Model Canvas</a:t>
              </a:r>
            </a:p>
          </p:txBody>
        </p:sp>
        <p:grpSp>
          <p:nvGrpSpPr>
            <p:cNvPr id="16" name="Gruppieren 15"/>
            <p:cNvGrpSpPr/>
            <p:nvPr/>
          </p:nvGrpSpPr>
          <p:grpSpPr>
            <a:xfrm>
              <a:off x="63360" y="-48831"/>
              <a:ext cx="12213229" cy="6871110"/>
              <a:chOff x="83238" y="-48831"/>
              <a:chExt cx="12213229" cy="6871110"/>
            </a:xfrm>
          </p:grpSpPr>
          <p:sp>
            <p:nvSpPr>
              <p:cNvPr id="41" name="Rechteck 40">
                <a:extLst>
                  <a:ext uri="{FF2B5EF4-FFF2-40B4-BE49-F238E27FC236}">
                    <a16:creationId xmlns:a16="http://schemas.microsoft.com/office/drawing/2014/main" id="{E7B5B36F-DC77-4B80-8E94-DDE2A31EA6F9}"/>
                  </a:ext>
                </a:extLst>
              </p:cNvPr>
              <p:cNvSpPr/>
              <p:nvPr/>
            </p:nvSpPr>
            <p:spPr>
              <a:xfrm>
                <a:off x="83238" y="1338346"/>
                <a:ext cx="591847" cy="531185"/>
              </a:xfrm>
              <a:prstGeom prst="rect">
                <a:avLst/>
              </a:prstGeom>
              <a:noFill/>
              <a:ln w="76200">
                <a:solidFill>
                  <a:srgbClr val="5CB600"/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dirty="0"/>
              </a:p>
            </p:txBody>
          </p:sp>
          <p:sp>
            <p:nvSpPr>
              <p:cNvPr id="43" name="Rechteck 42">
                <a:extLst>
                  <a:ext uri="{FF2B5EF4-FFF2-40B4-BE49-F238E27FC236}">
                    <a16:creationId xmlns:a16="http://schemas.microsoft.com/office/drawing/2014/main" id="{3A1404F5-A04F-45ED-B67A-6347B439B0BD}"/>
                  </a:ext>
                </a:extLst>
              </p:cNvPr>
              <p:cNvSpPr/>
              <p:nvPr/>
            </p:nvSpPr>
            <p:spPr>
              <a:xfrm>
                <a:off x="8936550" y="1883674"/>
                <a:ext cx="3195814" cy="4908065"/>
              </a:xfrm>
              <a:prstGeom prst="rect">
                <a:avLst/>
              </a:prstGeom>
              <a:noFill/>
              <a:ln w="76200">
                <a:solidFill>
                  <a:srgbClr val="5CB600"/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dirty="0"/>
              </a:p>
            </p:txBody>
          </p:sp>
          <p:sp>
            <p:nvSpPr>
              <p:cNvPr id="40" name="Rechteck 39">
                <a:extLst>
                  <a:ext uri="{FF2B5EF4-FFF2-40B4-BE49-F238E27FC236}">
                    <a16:creationId xmlns:a16="http://schemas.microsoft.com/office/drawing/2014/main" id="{3A1404F5-A04F-45ED-B67A-6347B439B0BD}"/>
                  </a:ext>
                </a:extLst>
              </p:cNvPr>
              <p:cNvSpPr/>
              <p:nvPr/>
            </p:nvSpPr>
            <p:spPr>
              <a:xfrm>
                <a:off x="83238" y="1884588"/>
                <a:ext cx="3272867" cy="4907151"/>
              </a:xfrm>
              <a:prstGeom prst="rect">
                <a:avLst/>
              </a:prstGeom>
              <a:noFill/>
              <a:ln w="76200">
                <a:solidFill>
                  <a:srgbClr val="5CB600"/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marL="180000"/>
                <a:endParaRPr lang="de-DE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2" name="Rechteck 41">
                <a:extLst>
                  <a:ext uri="{FF2B5EF4-FFF2-40B4-BE49-F238E27FC236}">
                    <a16:creationId xmlns:a16="http://schemas.microsoft.com/office/drawing/2014/main" id="{3A1404F5-A04F-45ED-B67A-6347B439B0BD}"/>
                  </a:ext>
                </a:extLst>
              </p:cNvPr>
              <p:cNvSpPr/>
              <p:nvPr/>
            </p:nvSpPr>
            <p:spPr>
              <a:xfrm>
                <a:off x="3350147" y="1883674"/>
                <a:ext cx="5596174" cy="4908065"/>
              </a:xfrm>
              <a:prstGeom prst="rect">
                <a:avLst/>
              </a:prstGeom>
              <a:noFill/>
              <a:ln w="76200">
                <a:solidFill>
                  <a:srgbClr val="5CB600"/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dirty="0"/>
              </a:p>
            </p:txBody>
          </p:sp>
          <p:sp>
            <p:nvSpPr>
              <p:cNvPr id="44" name="Rechteck 43">
                <a:extLst>
                  <a:ext uri="{FF2B5EF4-FFF2-40B4-BE49-F238E27FC236}">
                    <a16:creationId xmlns:a16="http://schemas.microsoft.com/office/drawing/2014/main" id="{3A1404F5-A04F-45ED-B67A-6347B439B0BD}"/>
                  </a:ext>
                </a:extLst>
              </p:cNvPr>
              <p:cNvSpPr/>
              <p:nvPr/>
            </p:nvSpPr>
            <p:spPr>
              <a:xfrm>
                <a:off x="8946321" y="4204411"/>
                <a:ext cx="3186043" cy="2587328"/>
              </a:xfrm>
              <a:prstGeom prst="rect">
                <a:avLst/>
              </a:prstGeom>
              <a:noFill/>
              <a:ln w="76200">
                <a:solidFill>
                  <a:srgbClr val="5CB600"/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dirty="0"/>
              </a:p>
            </p:txBody>
          </p:sp>
          <p:grpSp>
            <p:nvGrpSpPr>
              <p:cNvPr id="13" name="Gruppieren 12"/>
              <p:cNvGrpSpPr/>
              <p:nvPr/>
            </p:nvGrpSpPr>
            <p:grpSpPr>
              <a:xfrm>
                <a:off x="83239" y="-48831"/>
                <a:ext cx="12213228" cy="6871110"/>
                <a:chOff x="83239" y="-48831"/>
                <a:chExt cx="12213228" cy="6871110"/>
              </a:xfrm>
            </p:grpSpPr>
            <p:pic>
              <p:nvPicPr>
                <p:cNvPr id="32" name="Grafik 31">
                  <a:extLst>
                    <a:ext uri="{FF2B5EF4-FFF2-40B4-BE49-F238E27FC236}">
                      <a16:creationId xmlns:a16="http://schemas.microsoft.com/office/drawing/2014/main" id="{BC2B7A0D-D0D1-4E5C-9185-72CA18810C0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53480" y="-48831"/>
                  <a:ext cx="1490719" cy="976933"/>
                </a:xfrm>
                <a:prstGeom prst="rect">
                  <a:avLst/>
                </a:prstGeom>
              </p:spPr>
            </p:pic>
            <p:sp>
              <p:nvSpPr>
                <p:cNvPr id="33" name="Rechteck 32">
                  <a:extLst>
                    <a:ext uri="{FF2B5EF4-FFF2-40B4-BE49-F238E27FC236}">
                      <a16:creationId xmlns:a16="http://schemas.microsoft.com/office/drawing/2014/main" id="{9C31A484-C73B-4926-8890-020397C52173}"/>
                    </a:ext>
                  </a:extLst>
                </p:cNvPr>
                <p:cNvSpPr/>
                <p:nvPr/>
              </p:nvSpPr>
              <p:spPr>
                <a:xfrm>
                  <a:off x="3390677" y="1329914"/>
                  <a:ext cx="5555644" cy="523220"/>
                </a:xfrm>
                <a:prstGeom prst="rect">
                  <a:avLst/>
                </a:prstGeom>
                <a:solidFill>
                  <a:srgbClr val="5CB600"/>
                </a:solidFill>
                <a:ln w="28575">
                  <a:solidFill>
                    <a:srgbClr val="5CB600"/>
                  </a:solidFill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de-DE" sz="2400" b="1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Durchführung</a:t>
                  </a:r>
                </a:p>
              </p:txBody>
            </p:sp>
            <p:sp>
              <p:nvSpPr>
                <p:cNvPr id="38" name="Rechteck 37">
                  <a:extLst>
                    <a:ext uri="{FF2B5EF4-FFF2-40B4-BE49-F238E27FC236}">
                      <a16:creationId xmlns:a16="http://schemas.microsoft.com/office/drawing/2014/main" id="{47260A5F-E2D3-4643-AC62-198266A2F9D5}"/>
                    </a:ext>
                  </a:extLst>
                </p:cNvPr>
                <p:cNvSpPr/>
                <p:nvPr/>
              </p:nvSpPr>
              <p:spPr>
                <a:xfrm>
                  <a:off x="83239" y="1329914"/>
                  <a:ext cx="3404458" cy="523220"/>
                </a:xfrm>
                <a:prstGeom prst="rect">
                  <a:avLst/>
                </a:prstGeom>
                <a:solidFill>
                  <a:srgbClr val="5CB600"/>
                </a:solidFill>
                <a:ln w="76200">
                  <a:solidFill>
                    <a:srgbClr val="5CB600"/>
                  </a:solidFill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576000"/>
                  <a:r>
                    <a:rPr lang="de-DE" sz="2400" b="1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Anlass / Situation</a:t>
                  </a:r>
                </a:p>
              </p:txBody>
            </p:sp>
            <p:sp>
              <p:nvSpPr>
                <p:cNvPr id="30" name="Rechteck 29">
                  <a:extLst>
                    <a:ext uri="{FF2B5EF4-FFF2-40B4-BE49-F238E27FC236}">
                      <a16:creationId xmlns:a16="http://schemas.microsoft.com/office/drawing/2014/main" id="{E7B5B36F-DC77-4B80-8E94-DDE2A31EA6F9}"/>
                    </a:ext>
                  </a:extLst>
                </p:cNvPr>
                <p:cNvSpPr/>
                <p:nvPr/>
              </p:nvSpPr>
              <p:spPr>
                <a:xfrm>
                  <a:off x="83240" y="66261"/>
                  <a:ext cx="12049125" cy="1263654"/>
                </a:xfrm>
                <a:prstGeom prst="rect">
                  <a:avLst/>
                </a:prstGeom>
                <a:noFill/>
                <a:ln w="76200">
                  <a:solidFill>
                    <a:srgbClr val="5CB600"/>
                  </a:solidFill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dirty="0"/>
                </a:p>
              </p:txBody>
            </p:sp>
            <p:sp>
              <p:nvSpPr>
                <p:cNvPr id="31" name="Rechteck 30">
                  <a:extLst>
                    <a:ext uri="{FF2B5EF4-FFF2-40B4-BE49-F238E27FC236}">
                      <a16:creationId xmlns:a16="http://schemas.microsoft.com/office/drawing/2014/main" id="{9C31A484-C73B-4926-8890-020397C52173}"/>
                    </a:ext>
                  </a:extLst>
                </p:cNvPr>
                <p:cNvSpPr/>
                <p:nvPr/>
              </p:nvSpPr>
              <p:spPr>
                <a:xfrm>
                  <a:off x="8980891" y="1353383"/>
                  <a:ext cx="3151473" cy="516147"/>
                </a:xfrm>
                <a:prstGeom prst="rect">
                  <a:avLst/>
                </a:prstGeom>
                <a:solidFill>
                  <a:srgbClr val="5CB600"/>
                </a:solidFill>
                <a:ln w="76200">
                  <a:solidFill>
                    <a:srgbClr val="5CB600"/>
                  </a:solidFill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576000"/>
                  <a:r>
                    <a:rPr lang="de-DE" sz="2400" b="1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Pros &amp; Cons</a:t>
                  </a:r>
                </a:p>
              </p:txBody>
            </p:sp>
            <p:sp>
              <p:nvSpPr>
                <p:cNvPr id="2" name="Textfeld 1"/>
                <p:cNvSpPr txBox="1"/>
                <p:nvPr/>
              </p:nvSpPr>
              <p:spPr>
                <a:xfrm>
                  <a:off x="149502" y="876290"/>
                  <a:ext cx="2021503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de-DE" sz="1600" b="1" dirty="0">
                      <a:solidFill>
                        <a:srgbClr val="5CB600"/>
                      </a:solidFill>
                    </a:rPr>
                    <a:t>Innovation Tool-Box</a:t>
                  </a:r>
                </a:p>
              </p:txBody>
            </p:sp>
            <p:sp>
              <p:nvSpPr>
                <p:cNvPr id="4" name="Rechteck 3"/>
                <p:cNvSpPr/>
                <p:nvPr/>
              </p:nvSpPr>
              <p:spPr>
                <a:xfrm>
                  <a:off x="11661913" y="1809559"/>
                  <a:ext cx="470451" cy="2434498"/>
                </a:xfrm>
                <a:prstGeom prst="rect">
                  <a:avLst/>
                </a:prstGeom>
                <a:solidFill>
                  <a:srgbClr val="5CB6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45" name="Rechteck 44"/>
                <p:cNvSpPr/>
                <p:nvPr/>
              </p:nvSpPr>
              <p:spPr>
                <a:xfrm>
                  <a:off x="11661914" y="4230787"/>
                  <a:ext cx="470450" cy="2591492"/>
                </a:xfrm>
                <a:prstGeom prst="rect">
                  <a:avLst/>
                </a:prstGeom>
                <a:solidFill>
                  <a:srgbClr val="5CB6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pic>
              <p:nvPicPr>
                <p:cNvPr id="7" name="Grafik 6"/>
                <p:cNvPicPr>
                  <a:picLocks noChangeAspect="1"/>
                </p:cNvPicPr>
                <p:nvPr/>
              </p:nvPicPr>
              <p:blipFill>
                <a:blip r:embed="rId3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1602466" y="2508437"/>
                  <a:ext cx="694001" cy="694001"/>
                </a:xfrm>
                <a:prstGeom prst="rect">
                  <a:avLst/>
                </a:prstGeom>
              </p:spPr>
            </p:pic>
            <p:pic>
              <p:nvPicPr>
                <p:cNvPr id="46" name="Grafik 45"/>
                <p:cNvPicPr>
                  <a:picLocks noChangeAspect="1"/>
                </p:cNvPicPr>
                <p:nvPr/>
              </p:nvPicPr>
              <p:blipFill>
                <a:blip r:embed="rId3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10800000">
                  <a:off x="11593303" y="5201941"/>
                  <a:ext cx="694001" cy="694001"/>
                </a:xfrm>
                <a:prstGeom prst="rect">
                  <a:avLst/>
                </a:prstGeom>
              </p:spPr>
            </p:pic>
            <p:pic>
              <p:nvPicPr>
                <p:cNvPr id="9" name="Grafik 8"/>
                <p:cNvPicPr>
                  <a:picLocks noChangeAspect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53480" y="1396691"/>
                  <a:ext cx="408398" cy="414494"/>
                </a:xfrm>
                <a:prstGeom prst="rect">
                  <a:avLst/>
                </a:prstGeom>
              </p:spPr>
            </p:pic>
            <p:pic>
              <p:nvPicPr>
                <p:cNvPr id="10" name="Grafik 9"/>
                <p:cNvPicPr>
                  <a:picLocks noChangeAspect="1"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461075" y="1369306"/>
                  <a:ext cx="493735" cy="487640"/>
                </a:xfrm>
                <a:prstGeom prst="rect">
                  <a:avLst/>
                </a:prstGeom>
              </p:spPr>
            </p:pic>
            <p:pic>
              <p:nvPicPr>
                <p:cNvPr id="11" name="Grafik 10"/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9149849" y="1413352"/>
                  <a:ext cx="438876" cy="396207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3" name="Textfeld 2">
            <a:extLst>
              <a:ext uri="{FF2B5EF4-FFF2-40B4-BE49-F238E27FC236}">
                <a16:creationId xmlns:a16="http://schemas.microsoft.com/office/drawing/2014/main" id="{BDC7B5DB-53D6-4328-BC20-E8136BD07E68}"/>
              </a:ext>
            </a:extLst>
          </p:cNvPr>
          <p:cNvSpPr txBox="1"/>
          <p:nvPr/>
        </p:nvSpPr>
        <p:spPr>
          <a:xfrm>
            <a:off x="9047343" y="1996575"/>
            <a:ext cx="2526082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Einfache Durchführung</a:t>
            </a:r>
          </a:p>
          <a:p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      (digital &amp; analog)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Nicht kostspielig (Post-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It´s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, Stifte)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Geschäftsmodell auf einer Seite dargestellt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Fokus, Flexibilität &amp; Transparenz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DA048DC8-C5CF-464E-8CF3-77F6699AD9ED}"/>
              </a:ext>
            </a:extLst>
          </p:cNvPr>
          <p:cNvSpPr txBox="1"/>
          <p:nvPr/>
        </p:nvSpPr>
        <p:spPr>
          <a:xfrm>
            <a:off x="9047343" y="4310152"/>
            <a:ext cx="24397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Kein Ersatz des regulären Businessplans</a:t>
            </a:r>
          </a:p>
          <a:p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Ideen-Zettel können verloren gehen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A1782B68-B5EB-4D7C-AAFE-E994E0AB6847}"/>
              </a:ext>
            </a:extLst>
          </p:cNvPr>
          <p:cNvSpPr txBox="1"/>
          <p:nvPr/>
        </p:nvSpPr>
        <p:spPr>
          <a:xfrm>
            <a:off x="128095" y="1996575"/>
            <a:ext cx="3079745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Visuelle Darstellung eines Geschäftsmodells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Kann zur Analyse &amp; Entwicklung von Geschäftsmodellen genutzt werden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Überblick über die wichtigsten Schlüsselfaktoren eines Geschäftsmodells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3F266CE9-56FE-4863-A478-E652EE724ADF}"/>
              </a:ext>
            </a:extLst>
          </p:cNvPr>
          <p:cNvSpPr txBox="1"/>
          <p:nvPr/>
        </p:nvSpPr>
        <p:spPr>
          <a:xfrm>
            <a:off x="3433055" y="1896337"/>
            <a:ext cx="5293913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Zu jedem der 9 Feldern werden Ideen in Stichworten notiert. Dieses visuell-</a:t>
            </a:r>
            <a:r>
              <a:rPr lang="de-DE" sz="1050" dirty="0" err="1">
                <a:latin typeface="Arial" panose="020B0604020202020204" pitchFamily="34" charset="0"/>
                <a:cs typeface="Arial" panose="020B0604020202020204" pitchFamily="34" charset="0"/>
              </a:rPr>
              <a:t>gestütze</a:t>
            </a:r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 Vorgehen lässt viele Einzelelemente zu einem Geschäftsmodell baukastenartig zusammenfügen, bis ein marktfähiges Modell gefunden ist. </a:t>
            </a:r>
          </a:p>
          <a:p>
            <a:endParaRPr lang="de-DE" sz="105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de-DE" sz="1050" b="1" dirty="0">
                <a:latin typeface="Arial" panose="020B0604020202020204" pitchFamily="34" charset="0"/>
                <a:cs typeface="Arial" panose="020B0604020202020204" pitchFamily="34" charset="0"/>
              </a:rPr>
              <a:t>Schlüsselpartner: </a:t>
            </a:r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Wer sind unsere Schlüsselpartner /-lieferanten? Für wen schaffe ich mit meinem Angebot einen Wert?</a:t>
            </a:r>
          </a:p>
          <a:p>
            <a:pPr marL="342900" indent="-342900">
              <a:buAutoNum type="arabicPeriod"/>
            </a:pPr>
            <a:endParaRPr lang="de-DE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de-DE" sz="1050" b="1" dirty="0">
                <a:latin typeface="Arial" panose="020B0604020202020204" pitchFamily="34" charset="0"/>
                <a:cs typeface="Arial" panose="020B0604020202020204" pitchFamily="34" charset="0"/>
              </a:rPr>
              <a:t>Schlüsselaktivitäten: </a:t>
            </a:r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Welches sind die wichtigsten Tätigkeiten, um dieses Geschäftsmodell in die Tat umzusetzen?</a:t>
            </a:r>
          </a:p>
          <a:p>
            <a:pPr marL="342900" indent="-342900">
              <a:buAutoNum type="arabicPeriod"/>
            </a:pPr>
            <a:endParaRPr lang="de-DE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de-DE" sz="1050" b="1" dirty="0">
                <a:latin typeface="Arial" panose="020B0604020202020204" pitchFamily="34" charset="0"/>
                <a:cs typeface="Arial" panose="020B0604020202020204" pitchFamily="34" charset="0"/>
              </a:rPr>
              <a:t>Wertangebot: </a:t>
            </a:r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Welchen Nutzen biete ich dem Kunden, wenn sie das Produkt oder die Dienstleistung kaufen?</a:t>
            </a:r>
          </a:p>
          <a:p>
            <a:pPr marL="342900" indent="-342900">
              <a:buAutoNum type="arabicPeriod"/>
            </a:pPr>
            <a:endParaRPr lang="de-DE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de-DE" sz="1050" b="1" dirty="0">
                <a:latin typeface="Arial" panose="020B0604020202020204" pitchFamily="34" charset="0"/>
                <a:cs typeface="Arial" panose="020B0604020202020204" pitchFamily="34" charset="0"/>
              </a:rPr>
              <a:t>Kundenbeziehung: </a:t>
            </a:r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Wie können die in Frage kommenden Kunden gewonnen und gebunden werden?</a:t>
            </a:r>
          </a:p>
          <a:p>
            <a:pPr marL="342900" indent="-342900">
              <a:buAutoNum type="arabicPeriod"/>
            </a:pPr>
            <a:endParaRPr lang="de-DE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de-DE" sz="1050" b="1" dirty="0">
                <a:latin typeface="Arial" panose="020B0604020202020204" pitchFamily="34" charset="0"/>
                <a:cs typeface="Arial" panose="020B0604020202020204" pitchFamily="34" charset="0"/>
              </a:rPr>
              <a:t>Kundensegmente:</a:t>
            </a:r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 Welches ist Ihre Kundenzielgruppe?</a:t>
            </a:r>
          </a:p>
          <a:p>
            <a:pPr marL="342900" indent="-342900">
              <a:buAutoNum type="arabicPeriod"/>
            </a:pPr>
            <a:endParaRPr lang="de-DE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de-DE" sz="1050" b="1" dirty="0">
                <a:latin typeface="Arial" panose="020B0604020202020204" pitchFamily="34" charset="0"/>
                <a:cs typeface="Arial" panose="020B0604020202020204" pitchFamily="34" charset="0"/>
              </a:rPr>
              <a:t>Schlüsselressourcen:</a:t>
            </a:r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 Welche Schlüsselressourcen benötige ich, um den Kundennutzen zu erfüllen?</a:t>
            </a:r>
          </a:p>
          <a:p>
            <a:pPr marL="342900" indent="-342900">
              <a:buAutoNum type="arabicPeriod"/>
            </a:pPr>
            <a:endParaRPr lang="de-DE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de-DE" sz="1050" b="1" dirty="0">
                <a:latin typeface="Arial" panose="020B0604020202020204" pitchFamily="34" charset="0"/>
                <a:cs typeface="Arial" panose="020B0604020202020204" pitchFamily="34" charset="0"/>
              </a:rPr>
              <a:t>Vertriebs- &amp; Kommunikationskanäle: </a:t>
            </a:r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Wie erfahren Kunden von dem Angebot? Wie muss der Vertrieb gestaltet werden?</a:t>
            </a:r>
          </a:p>
          <a:p>
            <a:pPr marL="342900" indent="-342900">
              <a:buAutoNum type="arabicPeriod"/>
            </a:pPr>
            <a:endParaRPr lang="de-DE" sz="105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de-DE" sz="1050" b="1" dirty="0">
                <a:latin typeface="Arial" panose="020B0604020202020204" pitchFamily="34" charset="0"/>
                <a:cs typeface="Arial" panose="020B0604020202020204" pitchFamily="34" charset="0"/>
              </a:rPr>
              <a:t>Kostenstruktur: </a:t>
            </a:r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Welche Schlüsselaktivitäten/Schlüsselressourcen sind die Kostentreiber?</a:t>
            </a:r>
          </a:p>
          <a:p>
            <a:pPr marL="342900" indent="-342900">
              <a:buAutoNum type="arabicPeriod"/>
            </a:pPr>
            <a:endParaRPr lang="de-DE" sz="105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de-DE" sz="1050" b="1" dirty="0">
                <a:latin typeface="Arial" panose="020B0604020202020204" pitchFamily="34" charset="0"/>
                <a:cs typeface="Arial" panose="020B0604020202020204" pitchFamily="34" charset="0"/>
              </a:rPr>
              <a:t>Einnahmequellen: </a:t>
            </a:r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Wieviel trägt jede der einzelnen Umsatzquellen zum Gesamtumsatz bei?</a:t>
            </a:r>
            <a:endParaRPr lang="de-DE" sz="105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4" name="Grafik 33">
            <a:extLst>
              <a:ext uri="{FF2B5EF4-FFF2-40B4-BE49-F238E27FC236}">
                <a16:creationId xmlns:a16="http://schemas.microsoft.com/office/drawing/2014/main" id="{E2C19CAC-E578-41E2-8EC8-D871871D4B7F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7" t="3525" r="2000" b="5101"/>
          <a:stretch/>
        </p:blipFill>
        <p:spPr>
          <a:xfrm>
            <a:off x="207224" y="3864066"/>
            <a:ext cx="2979182" cy="1907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834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Grafik 48">
            <a:extLst>
              <a:ext uri="{FF2B5EF4-FFF2-40B4-BE49-F238E27FC236}">
                <a16:creationId xmlns:a16="http://schemas.microsoft.com/office/drawing/2014/main" id="{45908F80-FA1C-4FD2-9C47-06F98993215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602" y="-48831"/>
            <a:ext cx="1490719" cy="976933"/>
          </a:xfrm>
          <a:prstGeom prst="rect">
            <a:avLst/>
          </a:prstGeom>
        </p:spPr>
      </p:pic>
      <p:grpSp>
        <p:nvGrpSpPr>
          <p:cNvPr id="2" name="Gruppieren 1"/>
          <p:cNvGrpSpPr/>
          <p:nvPr/>
        </p:nvGrpSpPr>
        <p:grpSpPr>
          <a:xfrm>
            <a:off x="0" y="57409"/>
            <a:ext cx="12192000" cy="6858615"/>
            <a:chOff x="0" y="57409"/>
            <a:chExt cx="12192000" cy="6858615"/>
          </a:xfrm>
        </p:grpSpPr>
        <p:sp>
          <p:nvSpPr>
            <p:cNvPr id="3" name="Rechteck 2">
              <a:extLst>
                <a:ext uri="{FF2B5EF4-FFF2-40B4-BE49-F238E27FC236}">
                  <a16:creationId xmlns:a16="http://schemas.microsoft.com/office/drawing/2014/main" id="{D6AE8ABC-D8A3-41DA-8F06-E348CEFAB894}"/>
                </a:ext>
              </a:extLst>
            </p:cNvPr>
            <p:cNvSpPr/>
            <p:nvPr/>
          </p:nvSpPr>
          <p:spPr>
            <a:xfrm>
              <a:off x="9544539" y="1963024"/>
              <a:ext cx="2107268" cy="47935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6" name="Rechteck 5">
              <a:extLst>
                <a:ext uri="{FF2B5EF4-FFF2-40B4-BE49-F238E27FC236}">
                  <a16:creationId xmlns:a16="http://schemas.microsoft.com/office/drawing/2014/main" id="{07AB6876-4BC4-463E-8D8B-9BCF773D670B}"/>
                </a:ext>
              </a:extLst>
            </p:cNvPr>
            <p:cNvSpPr/>
            <p:nvPr/>
          </p:nvSpPr>
          <p:spPr>
            <a:xfrm>
              <a:off x="0" y="1329936"/>
              <a:ext cx="12192000" cy="5586088"/>
            </a:xfrm>
            <a:prstGeom prst="rect">
              <a:avLst/>
            </a:prstGeom>
            <a:solidFill>
              <a:srgbClr val="5CB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F80CF957-7A86-45A2-A3D5-D7099F071831}"/>
                </a:ext>
              </a:extLst>
            </p:cNvPr>
            <p:cNvSpPr/>
            <p:nvPr/>
          </p:nvSpPr>
          <p:spPr>
            <a:xfrm>
              <a:off x="63555" y="1414464"/>
              <a:ext cx="2341887" cy="37535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4" name="Rechteck 33">
              <a:extLst>
                <a:ext uri="{FF2B5EF4-FFF2-40B4-BE49-F238E27FC236}">
                  <a16:creationId xmlns:a16="http://schemas.microsoft.com/office/drawing/2014/main" id="{AD29ECEF-FD9E-4A52-876E-AADFB4184EB9}"/>
                </a:ext>
              </a:extLst>
            </p:cNvPr>
            <p:cNvSpPr/>
            <p:nvPr/>
          </p:nvSpPr>
          <p:spPr>
            <a:xfrm>
              <a:off x="2468996" y="1421929"/>
              <a:ext cx="2341886" cy="184402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5" name="Rechteck 34">
              <a:extLst>
                <a:ext uri="{FF2B5EF4-FFF2-40B4-BE49-F238E27FC236}">
                  <a16:creationId xmlns:a16="http://schemas.microsoft.com/office/drawing/2014/main" id="{1EE24DC7-F378-4468-8874-E4081915E21D}"/>
                </a:ext>
              </a:extLst>
            </p:cNvPr>
            <p:cNvSpPr/>
            <p:nvPr/>
          </p:nvSpPr>
          <p:spPr>
            <a:xfrm>
              <a:off x="2468997" y="3323977"/>
              <a:ext cx="2341886" cy="184402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6" name="Rechteck 35">
              <a:extLst>
                <a:ext uri="{FF2B5EF4-FFF2-40B4-BE49-F238E27FC236}">
                  <a16:creationId xmlns:a16="http://schemas.microsoft.com/office/drawing/2014/main" id="{E0CB6988-98F6-4042-BA97-939C7CC1D535}"/>
                </a:ext>
              </a:extLst>
            </p:cNvPr>
            <p:cNvSpPr/>
            <p:nvPr/>
          </p:nvSpPr>
          <p:spPr>
            <a:xfrm>
              <a:off x="4874439" y="1426083"/>
              <a:ext cx="2358114" cy="37419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7" name="Rechteck 36">
              <a:extLst>
                <a:ext uri="{FF2B5EF4-FFF2-40B4-BE49-F238E27FC236}">
                  <a16:creationId xmlns:a16="http://schemas.microsoft.com/office/drawing/2014/main" id="{77BF59DB-F6FB-40FA-A9DA-ADB78B7A1466}"/>
                </a:ext>
              </a:extLst>
            </p:cNvPr>
            <p:cNvSpPr/>
            <p:nvPr/>
          </p:nvSpPr>
          <p:spPr>
            <a:xfrm>
              <a:off x="7296107" y="1421929"/>
              <a:ext cx="2341885" cy="1839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9" name="Rechteck 38">
              <a:extLst>
                <a:ext uri="{FF2B5EF4-FFF2-40B4-BE49-F238E27FC236}">
                  <a16:creationId xmlns:a16="http://schemas.microsoft.com/office/drawing/2014/main" id="{91FE587C-7988-4573-89AA-D7A8E4BBDCBB}"/>
                </a:ext>
              </a:extLst>
            </p:cNvPr>
            <p:cNvSpPr/>
            <p:nvPr/>
          </p:nvSpPr>
          <p:spPr>
            <a:xfrm>
              <a:off x="7297611" y="3328199"/>
              <a:ext cx="2340381" cy="1839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4" name="Rechteck 43">
              <a:extLst>
                <a:ext uri="{FF2B5EF4-FFF2-40B4-BE49-F238E27FC236}">
                  <a16:creationId xmlns:a16="http://schemas.microsoft.com/office/drawing/2014/main" id="{F6524167-30CC-4EB9-9C7C-5D5C87730387}"/>
                </a:ext>
              </a:extLst>
            </p:cNvPr>
            <p:cNvSpPr/>
            <p:nvPr/>
          </p:nvSpPr>
          <p:spPr>
            <a:xfrm>
              <a:off x="9701546" y="1426083"/>
              <a:ext cx="2421673" cy="374191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6" name="Rechteck 45">
              <a:extLst>
                <a:ext uri="{FF2B5EF4-FFF2-40B4-BE49-F238E27FC236}">
                  <a16:creationId xmlns:a16="http://schemas.microsoft.com/office/drawing/2014/main" id="{0D9DFD90-5ABC-470F-B33E-0A03A83B3004}"/>
                </a:ext>
              </a:extLst>
            </p:cNvPr>
            <p:cNvSpPr/>
            <p:nvPr/>
          </p:nvSpPr>
          <p:spPr>
            <a:xfrm>
              <a:off x="75728" y="5252528"/>
              <a:ext cx="6032444" cy="159975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7" name="Rechteck 46">
              <a:extLst>
                <a:ext uri="{FF2B5EF4-FFF2-40B4-BE49-F238E27FC236}">
                  <a16:creationId xmlns:a16="http://schemas.microsoft.com/office/drawing/2014/main" id="{FC7D2F67-492C-4B1E-821E-F9933536A328}"/>
                </a:ext>
              </a:extLst>
            </p:cNvPr>
            <p:cNvSpPr/>
            <p:nvPr/>
          </p:nvSpPr>
          <p:spPr>
            <a:xfrm>
              <a:off x="6159556" y="5258246"/>
              <a:ext cx="5965961" cy="159975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8" name="Textfeld 47">
              <a:extLst>
                <a:ext uri="{FF2B5EF4-FFF2-40B4-BE49-F238E27FC236}">
                  <a16:creationId xmlns:a16="http://schemas.microsoft.com/office/drawing/2014/main" id="{8FB10BD5-244F-45FB-A620-E967C2DF0C52}"/>
                </a:ext>
              </a:extLst>
            </p:cNvPr>
            <p:cNvSpPr txBox="1"/>
            <p:nvPr/>
          </p:nvSpPr>
          <p:spPr>
            <a:xfrm>
              <a:off x="3257212" y="277499"/>
              <a:ext cx="6641797" cy="76944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de-DE" sz="4400" b="1" dirty="0">
                  <a:solidFill>
                    <a:srgbClr val="5CB600"/>
                  </a:solidFill>
                  <a:latin typeface="Raleway"/>
                </a:rPr>
                <a:t>Business Model Canvas</a:t>
              </a:r>
            </a:p>
          </p:txBody>
        </p:sp>
        <p:sp>
          <p:nvSpPr>
            <p:cNvPr id="50" name="Rechteck 49">
              <a:extLst>
                <a:ext uri="{FF2B5EF4-FFF2-40B4-BE49-F238E27FC236}">
                  <a16:creationId xmlns:a16="http://schemas.microsoft.com/office/drawing/2014/main" id="{B1D85913-5CF1-4E52-BACC-5A20DF2F4F63}"/>
                </a:ext>
              </a:extLst>
            </p:cNvPr>
            <p:cNvSpPr/>
            <p:nvPr/>
          </p:nvSpPr>
          <p:spPr>
            <a:xfrm>
              <a:off x="23973" y="57409"/>
              <a:ext cx="12156315" cy="1255010"/>
            </a:xfrm>
            <a:prstGeom prst="rect">
              <a:avLst/>
            </a:prstGeom>
            <a:noFill/>
            <a:ln w="57150">
              <a:solidFill>
                <a:srgbClr val="5CB60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1" name="Textfeld 50">
              <a:extLst>
                <a:ext uri="{FF2B5EF4-FFF2-40B4-BE49-F238E27FC236}">
                  <a16:creationId xmlns:a16="http://schemas.microsoft.com/office/drawing/2014/main" id="{CA257C00-7F5A-4521-AC96-4516AEB02C9E}"/>
                </a:ext>
              </a:extLst>
            </p:cNvPr>
            <p:cNvSpPr txBox="1"/>
            <p:nvPr/>
          </p:nvSpPr>
          <p:spPr>
            <a:xfrm>
              <a:off x="129624" y="876290"/>
              <a:ext cx="2021503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de-DE" sz="1600" b="1" dirty="0">
                  <a:solidFill>
                    <a:srgbClr val="5CB600"/>
                  </a:solidFill>
                </a:rPr>
                <a:t>Innovation Tool-Box</a:t>
              </a:r>
            </a:p>
          </p:txBody>
        </p:sp>
        <p:sp>
          <p:nvSpPr>
            <p:cNvPr id="20" name="Rechteck 19">
              <a:extLst>
                <a:ext uri="{FF2B5EF4-FFF2-40B4-BE49-F238E27FC236}">
                  <a16:creationId xmlns:a16="http://schemas.microsoft.com/office/drawing/2014/main" id="{0802ACD1-68A1-4BA0-ABBD-43BBAF12576F}"/>
                </a:ext>
              </a:extLst>
            </p:cNvPr>
            <p:cNvSpPr/>
            <p:nvPr/>
          </p:nvSpPr>
          <p:spPr>
            <a:xfrm>
              <a:off x="61851" y="1413859"/>
              <a:ext cx="2344032" cy="268071"/>
            </a:xfrm>
            <a:prstGeom prst="rect">
              <a:avLst/>
            </a:prstGeom>
            <a:solidFill>
              <a:srgbClr val="5CB600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600" dirty="0">
                  <a:latin typeface="Raleway"/>
                </a:rPr>
                <a:t>    Schlüsselpartner</a:t>
              </a:r>
            </a:p>
          </p:txBody>
        </p:sp>
        <p:pic>
          <p:nvPicPr>
            <p:cNvPr id="24" name="Grafik 23">
              <a:extLst>
                <a:ext uri="{FF2B5EF4-FFF2-40B4-BE49-F238E27FC236}">
                  <a16:creationId xmlns:a16="http://schemas.microsoft.com/office/drawing/2014/main" id="{8AE21FD8-47C7-4D5E-99C6-11E07872163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0015" y="1413859"/>
              <a:ext cx="294248" cy="294248"/>
            </a:xfrm>
            <a:prstGeom prst="rect">
              <a:avLst/>
            </a:prstGeom>
            <a:ln>
              <a:noFill/>
            </a:ln>
          </p:spPr>
        </p:pic>
        <p:sp>
          <p:nvSpPr>
            <p:cNvPr id="71" name="Rechteck 70">
              <a:extLst>
                <a:ext uri="{FF2B5EF4-FFF2-40B4-BE49-F238E27FC236}">
                  <a16:creationId xmlns:a16="http://schemas.microsoft.com/office/drawing/2014/main" id="{B9836B76-8622-4F01-BC27-62443D9EF8D8}"/>
                </a:ext>
              </a:extLst>
            </p:cNvPr>
            <p:cNvSpPr/>
            <p:nvPr/>
          </p:nvSpPr>
          <p:spPr>
            <a:xfrm>
              <a:off x="2469596" y="1422120"/>
              <a:ext cx="2389634" cy="268071"/>
            </a:xfrm>
            <a:prstGeom prst="rect">
              <a:avLst/>
            </a:prstGeom>
            <a:solidFill>
              <a:srgbClr val="5CB600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600" dirty="0">
                  <a:latin typeface="Raleway"/>
                </a:rPr>
                <a:t>    Schlüsselaktivitäten</a:t>
              </a:r>
            </a:p>
          </p:txBody>
        </p:sp>
        <p:pic>
          <p:nvPicPr>
            <p:cNvPr id="26" name="Grafik 25">
              <a:extLst>
                <a:ext uri="{FF2B5EF4-FFF2-40B4-BE49-F238E27FC236}">
                  <a16:creationId xmlns:a16="http://schemas.microsoft.com/office/drawing/2014/main" id="{D78F912E-4FFA-4EEF-A89C-13D56669A1D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32460" y="1440035"/>
              <a:ext cx="224771" cy="224771"/>
            </a:xfrm>
            <a:prstGeom prst="rect">
              <a:avLst/>
            </a:prstGeom>
            <a:ln>
              <a:noFill/>
            </a:ln>
          </p:spPr>
        </p:pic>
        <p:sp>
          <p:nvSpPr>
            <p:cNvPr id="72" name="Rechteck 71">
              <a:extLst>
                <a:ext uri="{FF2B5EF4-FFF2-40B4-BE49-F238E27FC236}">
                  <a16:creationId xmlns:a16="http://schemas.microsoft.com/office/drawing/2014/main" id="{FF8E5267-E61E-475B-A9C3-A6CF4D53C125}"/>
                </a:ext>
              </a:extLst>
            </p:cNvPr>
            <p:cNvSpPr/>
            <p:nvPr/>
          </p:nvSpPr>
          <p:spPr>
            <a:xfrm>
              <a:off x="4873362" y="1422825"/>
              <a:ext cx="2362276" cy="268071"/>
            </a:xfrm>
            <a:prstGeom prst="rect">
              <a:avLst/>
            </a:prstGeom>
            <a:solidFill>
              <a:srgbClr val="5CB600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600" dirty="0">
                  <a:latin typeface="Raleway"/>
                </a:rPr>
                <a:t>    Wertangebote</a:t>
              </a:r>
            </a:p>
          </p:txBody>
        </p:sp>
        <p:pic>
          <p:nvPicPr>
            <p:cNvPr id="28" name="Grafik 27">
              <a:extLst>
                <a:ext uri="{FF2B5EF4-FFF2-40B4-BE49-F238E27FC236}">
                  <a16:creationId xmlns:a16="http://schemas.microsoft.com/office/drawing/2014/main" id="{4F565E4A-6F1E-462A-815F-CEA36E1D609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66921" y="1443030"/>
              <a:ext cx="226253" cy="226253"/>
            </a:xfrm>
            <a:prstGeom prst="rect">
              <a:avLst/>
            </a:prstGeom>
            <a:ln>
              <a:noFill/>
            </a:ln>
          </p:spPr>
        </p:pic>
        <p:sp>
          <p:nvSpPr>
            <p:cNvPr id="73" name="Rechteck 72">
              <a:extLst>
                <a:ext uri="{FF2B5EF4-FFF2-40B4-BE49-F238E27FC236}">
                  <a16:creationId xmlns:a16="http://schemas.microsoft.com/office/drawing/2014/main" id="{2458B9F8-B30E-4DA7-AA92-2783E2D70617}"/>
                </a:ext>
              </a:extLst>
            </p:cNvPr>
            <p:cNvSpPr/>
            <p:nvPr/>
          </p:nvSpPr>
          <p:spPr>
            <a:xfrm>
              <a:off x="7295033" y="1422120"/>
              <a:ext cx="2344032" cy="273330"/>
            </a:xfrm>
            <a:prstGeom prst="rect">
              <a:avLst/>
            </a:prstGeom>
            <a:solidFill>
              <a:srgbClr val="5CB600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600" dirty="0">
                  <a:latin typeface="Raleway"/>
                </a:rPr>
                <a:t>    Kundenbeziehungen</a:t>
              </a:r>
            </a:p>
          </p:txBody>
        </p:sp>
        <p:pic>
          <p:nvPicPr>
            <p:cNvPr id="60" name="Grafik 59">
              <a:extLst>
                <a:ext uri="{FF2B5EF4-FFF2-40B4-BE49-F238E27FC236}">
                  <a16:creationId xmlns:a16="http://schemas.microsoft.com/office/drawing/2014/main" id="{90F9CDEA-4EA2-4F80-8174-3E9058EAC9D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44455" y="1442278"/>
              <a:ext cx="237445" cy="237445"/>
            </a:xfrm>
            <a:prstGeom prst="rect">
              <a:avLst/>
            </a:prstGeom>
            <a:ln>
              <a:noFill/>
            </a:ln>
          </p:spPr>
        </p:pic>
        <p:sp>
          <p:nvSpPr>
            <p:cNvPr id="74" name="Rechteck 73">
              <a:extLst>
                <a:ext uri="{FF2B5EF4-FFF2-40B4-BE49-F238E27FC236}">
                  <a16:creationId xmlns:a16="http://schemas.microsoft.com/office/drawing/2014/main" id="{FDE81489-9C90-4F44-8D75-C4927617D814}"/>
                </a:ext>
              </a:extLst>
            </p:cNvPr>
            <p:cNvSpPr/>
            <p:nvPr/>
          </p:nvSpPr>
          <p:spPr>
            <a:xfrm>
              <a:off x="9703714" y="1425062"/>
              <a:ext cx="2481985" cy="268071"/>
            </a:xfrm>
            <a:prstGeom prst="rect">
              <a:avLst/>
            </a:prstGeom>
            <a:solidFill>
              <a:srgbClr val="5CB600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600" dirty="0">
                  <a:latin typeface="Raleway"/>
                </a:rPr>
                <a:t>    Kundensegmente</a:t>
              </a:r>
            </a:p>
          </p:txBody>
        </p:sp>
        <p:pic>
          <p:nvPicPr>
            <p:cNvPr id="62" name="Grafik 61">
              <a:extLst>
                <a:ext uri="{FF2B5EF4-FFF2-40B4-BE49-F238E27FC236}">
                  <a16:creationId xmlns:a16="http://schemas.microsoft.com/office/drawing/2014/main" id="{169FF147-4FA0-4359-B5C1-A8367F24D7B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77573" y="1436852"/>
              <a:ext cx="242871" cy="242871"/>
            </a:xfrm>
            <a:prstGeom prst="rect">
              <a:avLst/>
            </a:prstGeom>
            <a:ln>
              <a:noFill/>
            </a:ln>
          </p:spPr>
        </p:pic>
        <p:sp>
          <p:nvSpPr>
            <p:cNvPr id="75" name="Rechteck 74">
              <a:extLst>
                <a:ext uri="{FF2B5EF4-FFF2-40B4-BE49-F238E27FC236}">
                  <a16:creationId xmlns:a16="http://schemas.microsoft.com/office/drawing/2014/main" id="{9073C2EC-9E30-4419-AB30-95A22AB7ED91}"/>
                </a:ext>
              </a:extLst>
            </p:cNvPr>
            <p:cNvSpPr/>
            <p:nvPr/>
          </p:nvSpPr>
          <p:spPr>
            <a:xfrm>
              <a:off x="2465089" y="3323977"/>
              <a:ext cx="2344032" cy="268071"/>
            </a:xfrm>
            <a:prstGeom prst="rect">
              <a:avLst/>
            </a:prstGeom>
            <a:solidFill>
              <a:srgbClr val="5CB600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600" dirty="0">
                  <a:latin typeface="Raleway"/>
                </a:rPr>
                <a:t>    Schlüsselressourcen</a:t>
              </a:r>
            </a:p>
          </p:txBody>
        </p:sp>
        <p:pic>
          <p:nvPicPr>
            <p:cNvPr id="66" name="Grafik 65">
              <a:extLst>
                <a:ext uri="{FF2B5EF4-FFF2-40B4-BE49-F238E27FC236}">
                  <a16:creationId xmlns:a16="http://schemas.microsoft.com/office/drawing/2014/main" id="{DE369D00-009C-4A6E-B056-B6D723F03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35234" y="3342410"/>
              <a:ext cx="221997" cy="221997"/>
            </a:xfrm>
            <a:prstGeom prst="rect">
              <a:avLst/>
            </a:prstGeom>
            <a:ln>
              <a:noFill/>
            </a:ln>
          </p:spPr>
        </p:pic>
        <p:sp>
          <p:nvSpPr>
            <p:cNvPr id="76" name="Rechteck 75">
              <a:extLst>
                <a:ext uri="{FF2B5EF4-FFF2-40B4-BE49-F238E27FC236}">
                  <a16:creationId xmlns:a16="http://schemas.microsoft.com/office/drawing/2014/main" id="{7E01755D-24C0-45B2-9CDA-C62C46D0EC55}"/>
                </a:ext>
              </a:extLst>
            </p:cNvPr>
            <p:cNvSpPr/>
            <p:nvPr/>
          </p:nvSpPr>
          <p:spPr>
            <a:xfrm>
              <a:off x="7295033" y="3270175"/>
              <a:ext cx="2344032" cy="328549"/>
            </a:xfrm>
            <a:prstGeom prst="rect">
              <a:avLst/>
            </a:prstGeom>
            <a:solidFill>
              <a:srgbClr val="5CB600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600" dirty="0">
                  <a:latin typeface="Raleway"/>
                </a:rPr>
                <a:t>    Kanäle</a:t>
              </a:r>
            </a:p>
          </p:txBody>
        </p:sp>
        <p:pic>
          <p:nvPicPr>
            <p:cNvPr id="64" name="Grafik 63">
              <a:extLst>
                <a:ext uri="{FF2B5EF4-FFF2-40B4-BE49-F238E27FC236}">
                  <a16:creationId xmlns:a16="http://schemas.microsoft.com/office/drawing/2014/main" id="{E1E3371D-5B75-467A-ACC7-0ED80F7E64DD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69741" y="3357940"/>
              <a:ext cx="224318" cy="224318"/>
            </a:xfrm>
            <a:prstGeom prst="rect">
              <a:avLst/>
            </a:prstGeom>
            <a:ln>
              <a:noFill/>
            </a:ln>
          </p:spPr>
        </p:pic>
        <p:sp>
          <p:nvSpPr>
            <p:cNvPr id="77" name="Rechteck 76">
              <a:extLst>
                <a:ext uri="{FF2B5EF4-FFF2-40B4-BE49-F238E27FC236}">
                  <a16:creationId xmlns:a16="http://schemas.microsoft.com/office/drawing/2014/main" id="{7E92D725-59F8-4525-9070-F95FB2C4AC44}"/>
                </a:ext>
              </a:extLst>
            </p:cNvPr>
            <p:cNvSpPr/>
            <p:nvPr/>
          </p:nvSpPr>
          <p:spPr>
            <a:xfrm>
              <a:off x="75728" y="5253195"/>
              <a:ext cx="2344032" cy="268071"/>
            </a:xfrm>
            <a:prstGeom prst="rect">
              <a:avLst/>
            </a:prstGeom>
            <a:solidFill>
              <a:srgbClr val="5CB600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600" dirty="0">
                  <a:latin typeface="Raleway"/>
                </a:rPr>
                <a:t>    Kostenstruktur</a:t>
              </a:r>
            </a:p>
          </p:txBody>
        </p:sp>
        <p:pic>
          <p:nvPicPr>
            <p:cNvPr id="68" name="Grafik 67">
              <a:extLst>
                <a:ext uri="{FF2B5EF4-FFF2-40B4-BE49-F238E27FC236}">
                  <a16:creationId xmlns:a16="http://schemas.microsoft.com/office/drawing/2014/main" id="{FE1E1CEE-B040-4EE6-A1A4-07408AEDD249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9001" y="5278705"/>
              <a:ext cx="215262" cy="215262"/>
            </a:xfrm>
            <a:prstGeom prst="rect">
              <a:avLst/>
            </a:prstGeom>
            <a:ln>
              <a:noFill/>
            </a:ln>
          </p:spPr>
        </p:pic>
        <p:sp>
          <p:nvSpPr>
            <p:cNvPr id="79" name="Rechteck 78">
              <a:extLst>
                <a:ext uri="{FF2B5EF4-FFF2-40B4-BE49-F238E27FC236}">
                  <a16:creationId xmlns:a16="http://schemas.microsoft.com/office/drawing/2014/main" id="{C9C836FA-E1C9-459B-824E-F08E461AAC40}"/>
                </a:ext>
              </a:extLst>
            </p:cNvPr>
            <p:cNvSpPr/>
            <p:nvPr/>
          </p:nvSpPr>
          <p:spPr>
            <a:xfrm>
              <a:off x="6159556" y="5258606"/>
              <a:ext cx="2344032" cy="268071"/>
            </a:xfrm>
            <a:prstGeom prst="rect">
              <a:avLst/>
            </a:prstGeom>
            <a:solidFill>
              <a:srgbClr val="5CB600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600" dirty="0">
                  <a:latin typeface="Raleway"/>
                </a:rPr>
                <a:t>    Einnahmequellen</a:t>
              </a:r>
            </a:p>
          </p:txBody>
        </p:sp>
        <p:pic>
          <p:nvPicPr>
            <p:cNvPr id="70" name="Grafik 69">
              <a:extLst>
                <a:ext uri="{FF2B5EF4-FFF2-40B4-BE49-F238E27FC236}">
                  <a16:creationId xmlns:a16="http://schemas.microsoft.com/office/drawing/2014/main" id="{7CF6DE0D-C6EA-4E5C-8819-45AE77F12469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63885" y="5278705"/>
              <a:ext cx="228766" cy="214191"/>
            </a:xfrm>
            <a:prstGeom prst="rect">
              <a:avLst/>
            </a:prstGeom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4199466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499</Words>
  <Application>Microsoft Office PowerPoint</Application>
  <PresentationFormat>Breitbild</PresentationFormat>
  <Paragraphs>115</Paragraphs>
  <Slides>5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Poppins</vt:lpstr>
      <vt:lpstr>Raleway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Lars Herrmann</dc:creator>
  <cp:lastModifiedBy>Zoll, Christian</cp:lastModifiedBy>
  <cp:revision>90</cp:revision>
  <dcterms:created xsi:type="dcterms:W3CDTF">2021-03-24T07:54:37Z</dcterms:created>
  <dcterms:modified xsi:type="dcterms:W3CDTF">2021-08-16T14:18:05Z</dcterms:modified>
</cp:coreProperties>
</file>