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9" r:id="rId2"/>
    <p:sldId id="364" r:id="rId3"/>
    <p:sldId id="365" r:id="rId4"/>
    <p:sldId id="318" r:id="rId5"/>
    <p:sldId id="317" r:id="rId6"/>
    <p:sldId id="373" r:id="rId7"/>
    <p:sldId id="387" r:id="rId8"/>
    <p:sldId id="381" r:id="rId9"/>
    <p:sldId id="389" r:id="rId10"/>
    <p:sldId id="375" r:id="rId11"/>
    <p:sldId id="334" r:id="rId12"/>
    <p:sldId id="376" r:id="rId13"/>
    <p:sldId id="388" r:id="rId14"/>
    <p:sldId id="359" r:id="rId15"/>
    <p:sldId id="341" r:id="rId16"/>
    <p:sldId id="342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ven.Meirich" initials="S" lastIdx="1" clrIdx="0">
    <p:extLst>
      <p:ext uri="{19B8F6BF-5375-455C-9EA6-DF929625EA0E}">
        <p15:presenceInfo xmlns:p15="http://schemas.microsoft.com/office/powerpoint/2012/main" userId="Steven.Meiric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B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7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93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 Herrmann" userId="70c516b35c33b07d" providerId="LiveId" clId="{0CC081E6-1089-40FD-8F09-E578C5B5210E}"/>
    <pc:docChg chg="modSld">
      <pc:chgData name="Lars Herrmann" userId="70c516b35c33b07d" providerId="LiveId" clId="{0CC081E6-1089-40FD-8F09-E578C5B5210E}" dt="2021-03-24T07:59:26.593" v="7" actId="113"/>
      <pc:docMkLst>
        <pc:docMk/>
      </pc:docMkLst>
      <pc:sldChg chg="modSp mod">
        <pc:chgData name="Lars Herrmann" userId="70c516b35c33b07d" providerId="LiveId" clId="{0CC081E6-1089-40FD-8F09-E578C5B5210E}" dt="2021-03-24T07:59:26.593" v="7" actId="113"/>
        <pc:sldMkLst>
          <pc:docMk/>
          <pc:sldMk cId="298401914" sldId="274"/>
        </pc:sldMkLst>
        <pc:spChg chg="mod">
          <ac:chgData name="Lars Herrmann" userId="70c516b35c33b07d" providerId="LiveId" clId="{0CC081E6-1089-40FD-8F09-E578C5B5210E}" dt="2021-03-24T07:59:26.593" v="7" actId="113"/>
          <ac:spMkLst>
            <pc:docMk/>
            <pc:sldMk cId="298401914" sldId="274"/>
            <ac:spMk id="6" creationId="{399A12F1-1C25-484B-B5D8-DB609A2A53FA}"/>
          </ac:spMkLst>
        </pc:spChg>
      </pc:sldChg>
      <pc:sldChg chg="modSp mod">
        <pc:chgData name="Lars Herrmann" userId="70c516b35c33b07d" providerId="LiveId" clId="{0CC081E6-1089-40FD-8F09-E578C5B5210E}" dt="2021-03-24T07:59:02.022" v="2" actId="113"/>
        <pc:sldMkLst>
          <pc:docMk/>
          <pc:sldMk cId="2398262832" sldId="276"/>
        </pc:sldMkLst>
        <pc:spChg chg="mod">
          <ac:chgData name="Lars Herrmann" userId="70c516b35c33b07d" providerId="LiveId" clId="{0CC081E6-1089-40FD-8F09-E578C5B5210E}" dt="2021-03-24T07:59:02.022" v="2" actId="113"/>
          <ac:spMkLst>
            <pc:docMk/>
            <pc:sldMk cId="2398262832" sldId="276"/>
            <ac:spMk id="8" creationId="{A13EB204-5DB5-44FD-BDB7-8D52F0C44C4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2DFF0-68B2-47E4-8BCF-F2669EF74518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E1F52-E6C4-4D26-A5F1-DD23760377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772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9876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EF0839-F1D5-40CF-81B8-BAA787F9D7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3AEF6BD-766F-412A-868A-603483EE03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B3647F-389E-46EF-A92C-6D62455CA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589B13-8331-4283-920A-6F1323B68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CE8101-796B-48FD-B36F-7BBB2B878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152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B5380F-516A-4515-8249-02207595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24E2A41-F156-4F5C-A5D2-DA1AEA79C5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EBBAA2-7584-4ED4-AC23-06770446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C2A201-4FC8-4861-9613-E515FF565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D7906D-BE0A-4D19-A88D-D5EFAC015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0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FBEEDF9-E620-4FE2-A6D0-FAF6CF9EBD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610BA8B-409E-42C1-BF04-0FFEC7398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1F6169-9C1F-4D01-9C14-63163E53B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7EEF0E-78E4-4293-999A-AE0D11D6C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09513E-D511-4BB8-90E6-280F70D46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909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57AEBB-BEC9-4177-ACE2-ADAFF693D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859650-2077-4404-96D5-7B85A431E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E555D2-7E73-42CE-8849-19F55A3F7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A4BE89-05BA-4630-BF6E-E9C514121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450522-A2BA-4CCE-BE0D-55B79A8BA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980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CE245-531E-4E05-A55A-9AA553417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6277EA-CA34-4F15-A5D2-529A5146D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23D96A-A2B7-4676-8A19-8FE4254E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C7A609-96F4-4EEC-BA17-137B18F64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E88E7B-8522-4230-8F16-E380B16C9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265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A6A40-80F6-45E0-A990-72AD76E90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EF8890-E549-4C82-A97E-390267A991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D8C80C9-0F6C-4E7D-889C-EC690F9FD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D213B8-7F20-46F7-A779-1852F0D18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99725E1-51FB-4890-92F2-3DEE7057B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CE04EC-0575-4D24-8B2E-F835D391B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11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A0B89E-16B2-49F1-8B62-B7A7A438A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952856-491A-46C2-86F2-EB07F52FC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3A0D67-6DF3-47A5-A2FF-268F035F8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B6AE38D-3B5D-4F09-A082-9B5B670971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6FD6CD9-B4AD-4130-82EA-8F043BE5FC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B95DD79-350F-4FB7-BE3D-3A2F3136B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CEA4A5F-8229-4CBC-91A7-4910A1301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EF04A79-6F38-40C7-9E3C-7909022E8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026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4B84F2-3029-47C2-9F02-BAE068220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F2E626F-0EC2-4B8F-BF72-43EEC45C0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90DBFA-6931-420E-89D6-D23DABC31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654582-F2B5-44FD-A059-3F345E0B8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461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5FA0457-26F1-41DD-ABD9-D0147ACA0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9EF642D-6EFF-4918-B2C7-B6B54E973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64A9FD4-26C1-421A-8CF9-EFCA02D9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130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B4C45E-2161-49A1-A0DA-50F9ABE0D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462ECA-664D-48A0-ACE8-695C3F03D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32DD009-72B5-4F14-A3E3-110EB3C87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DB4550B-E5EA-447B-B023-716B55910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6E6583-5CEC-4FE8-A71A-7D841C16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BDC9155-7C9D-41D9-B413-016C6F0D2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328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4E5660-378D-4236-AAA5-154CE1A82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6D99D3B-C094-4BE9-A9EE-48FF756EEB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6AAF578-4810-4458-86AA-38BA87BA6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C02EEE9-B431-4CEB-917E-4943689FA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0432119-BFFF-48D4-9E52-CF469131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88CC394-5C8A-468A-B76B-58A35BF3E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4106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A47F4C8-E0F5-4EE6-9EE3-5C9D4F5EC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A63591-A0EA-4C64-A9F9-99F70D805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41B7E0-963F-4BE1-A25D-19FBC2EE7D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2628A-4C84-4B7C-9D38-339A923A92AF}" type="datetimeFigureOut">
              <a:rPr lang="de-DE" smtClean="0"/>
              <a:t>11.08.2021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C73D48-7D1F-4D32-8B97-BB67AEA3A6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CD2BF2-5234-4616-A6F1-B3B61BAFA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64A30-7C1C-4CBF-9003-E564774E7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354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de.ryte.com/wiki/Customer_Journey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www.marketinginstitut.biz/blog/customer-journey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hyperlink" Target="https://unicum-media.com/marketing-wiki/customer-journey/?portfolioCats=88%2C84%2C85%2C82%2C83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www.mysdm.ch/blog/in-7-schritten-zur-customer-journey-uebersicht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nativdigital.com/aeiou-methode/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userinterfacedesign.ch/design-methode-aeiou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userinterfacedesign.ch/design-methode-aeiou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ativdigital.com/aeiou-methode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https://marcabraham.com/2015/06/24/interviewing-customers-to-explore-problems-and-solutions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eachx.de/6-punkte-anleitung-zur-erstellung-individueller-personas/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www.netspirits.de/blog/personas-erstellen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eachx.de/6-punkte-anleitung-zur-erstellung-individueller-personas/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www.netspirits.de/blog/personas-erstellen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onos.de/digitalguide/online-marketing/verkaufen-im-internet/empathy-map/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www.accenture.com/us-en/blogs/software-engineering-blog/what-is-an-empathy-map#:~:text=An%20empathy%20map%20is%20a,popularity%20within%20the%20agile%20community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hyperlink" Target="https://nativdigital.com/empathy-map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hyperlink" Target="https://nativdigital.com/empathy-map/" TargetMode="External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5.png"/><Relationship Id="rId5" Type="http://schemas.openxmlformats.org/officeDocument/2006/relationships/image" Target="../media/image10.png"/><Relationship Id="rId10" Type="http://schemas.openxmlformats.org/officeDocument/2006/relationships/image" Target="../media/image14.png"/><Relationship Id="rId4" Type="http://schemas.openxmlformats.org/officeDocument/2006/relationships/image" Target="../media/image9.png"/><Relationship Id="rId9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t-toolbook.com/context-map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514090c3-b5a5-45e5-ab16-ae518355d0c5.filesusr.com/ugd/fc35c6_7ea36f587c304b5995380006d7cefcb6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514090c3-b5a5-45e5-ab16-ae518355d0c5.filesusr.com/ugd/fc35c6_7ea36f587c304b5995380006d7cefcb6.pdf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421" name="Google Shape;42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422" name="Google Shape;422;p22"/>
          <p:cNvSpPr/>
          <p:nvPr/>
        </p:nvSpPr>
        <p:spPr>
          <a:xfrm>
            <a:off x="0" y="-116006"/>
            <a:ext cx="12192000" cy="6974006"/>
          </a:xfrm>
          <a:prstGeom prst="rect">
            <a:avLst/>
          </a:prstGeom>
          <a:solidFill>
            <a:srgbClr val="5EB13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1800"/>
            </a:pPr>
            <a:endParaRPr lang="de-DE" sz="2800" dirty="0" smtClean="0">
              <a:solidFill>
                <a:schemeClr val="lt1"/>
              </a:solidFill>
              <a:ea typeface="Calibri"/>
              <a:cs typeface="Poppins" panose="020B0604020202020204" charset="0"/>
              <a:sym typeface="Calibri"/>
            </a:endParaRPr>
          </a:p>
          <a:p>
            <a:pPr lvl="0" algn="ctr">
              <a:buClr>
                <a:schemeClr val="dk1"/>
              </a:buClr>
              <a:buSzPts val="1800"/>
            </a:pPr>
            <a:endParaRPr lang="de-DE" sz="1200" dirty="0" smtClean="0">
              <a:solidFill>
                <a:schemeClr val="lt1"/>
              </a:solidFill>
              <a:ea typeface="Calibri"/>
              <a:cs typeface="Poppins" panose="020B0604020202020204" charset="0"/>
              <a:sym typeface="Calibri"/>
            </a:endParaRPr>
          </a:p>
          <a:p>
            <a:pPr lvl="0" algn="ctr">
              <a:buClr>
                <a:schemeClr val="dk1"/>
              </a:buClr>
              <a:buSzPts val="1800"/>
            </a:pPr>
            <a:r>
              <a:rPr lang="de-DE" sz="2800" dirty="0" smtClean="0">
                <a:solidFill>
                  <a:schemeClr val="lt1"/>
                </a:solidFill>
                <a:ea typeface="Calibri"/>
                <a:cs typeface="Poppins" panose="020B0604020202020204" charset="0"/>
                <a:sym typeface="Calibri"/>
              </a:rPr>
              <a:t>Wurde eine attraktiven </a:t>
            </a:r>
            <a:r>
              <a:rPr lang="de-DE" sz="2800" dirty="0">
                <a:solidFill>
                  <a:schemeClr val="lt1"/>
                </a:solidFill>
                <a:ea typeface="Calibri"/>
                <a:cs typeface="Poppins" panose="020B0604020202020204" charset="0"/>
                <a:sym typeface="Calibri"/>
              </a:rPr>
              <a:t>Kundengruppe </a:t>
            </a:r>
            <a:endParaRPr lang="de-DE" sz="2800" dirty="0" smtClean="0">
              <a:solidFill>
                <a:schemeClr val="lt1"/>
              </a:solidFill>
              <a:ea typeface="Calibri"/>
              <a:cs typeface="Poppins" panose="020B0604020202020204" charset="0"/>
              <a:sym typeface="Calibri"/>
            </a:endParaRPr>
          </a:p>
          <a:p>
            <a:pPr lvl="0" algn="ctr">
              <a:buClr>
                <a:schemeClr val="dk1"/>
              </a:buClr>
              <a:buSzPts val="1800"/>
            </a:pPr>
            <a:r>
              <a:rPr lang="de-DE" sz="2800" dirty="0" smtClean="0">
                <a:solidFill>
                  <a:schemeClr val="lt1"/>
                </a:solidFill>
                <a:ea typeface="Calibri"/>
                <a:cs typeface="Poppins" panose="020B0604020202020204" charset="0"/>
                <a:sym typeface="Calibri"/>
              </a:rPr>
              <a:t>mit </a:t>
            </a:r>
            <a:r>
              <a:rPr lang="de-DE" sz="2800" dirty="0">
                <a:solidFill>
                  <a:schemeClr val="lt1"/>
                </a:solidFill>
                <a:ea typeface="Calibri"/>
                <a:cs typeface="Poppins" panose="020B0604020202020204" charset="0"/>
                <a:sym typeface="Calibri"/>
              </a:rPr>
              <a:t>einem relevanten </a:t>
            </a:r>
            <a:r>
              <a:rPr lang="de-DE" sz="2800" dirty="0" smtClean="0">
                <a:solidFill>
                  <a:schemeClr val="lt1"/>
                </a:solidFill>
                <a:ea typeface="Calibri"/>
                <a:cs typeface="Poppins" panose="020B0604020202020204" charset="0"/>
                <a:sym typeface="Calibri"/>
              </a:rPr>
              <a:t>Problem identifiziert?</a:t>
            </a:r>
            <a:endParaRPr lang="de-DE" sz="2800" dirty="0">
              <a:solidFill>
                <a:schemeClr val="lt1"/>
              </a:solidFill>
              <a:ea typeface="Calibri"/>
              <a:cs typeface="Poppins" panose="020B0604020202020204" charset="0"/>
              <a:sym typeface="Calibri"/>
            </a:endParaRPr>
          </a:p>
        </p:txBody>
      </p:sp>
      <p:sp>
        <p:nvSpPr>
          <p:cNvPr id="423" name="Google Shape;423;p22"/>
          <p:cNvSpPr/>
          <p:nvPr/>
        </p:nvSpPr>
        <p:spPr>
          <a:xfrm>
            <a:off x="310674" y="1690688"/>
            <a:ext cx="1157065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de-DE" sz="7200" b="1" i="0" u="none" strike="noStrike" cap="none" dirty="0" smtClean="0">
                <a:solidFill>
                  <a:schemeClr val="lt1"/>
                </a:solidFill>
                <a:ea typeface="Poppins"/>
                <a:cs typeface="Poppins"/>
                <a:sym typeface="Poppins"/>
              </a:rPr>
              <a:t>Customer-Problem-FIT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29624" y="876290"/>
            <a:ext cx="2021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chemeClr val="bg1"/>
                </a:solidFill>
              </a:rPr>
              <a:t>Innovation </a:t>
            </a:r>
            <a:r>
              <a:rPr lang="de-DE" sz="1600" b="1" dirty="0" err="1">
                <a:solidFill>
                  <a:schemeClr val="bg1"/>
                </a:solidFill>
              </a:rPr>
              <a:t>ToolBox</a:t>
            </a:r>
            <a:endParaRPr lang="de-DE" sz="1600" b="1" dirty="0">
              <a:solidFill>
                <a:schemeClr val="bg1"/>
              </a:solidFill>
            </a:endParaRPr>
          </a:p>
        </p:txBody>
      </p:sp>
      <p:pic>
        <p:nvPicPr>
          <p:cNvPr id="8" name="Google Shape;424;p22" descr="Ein Bild, das Zeichnung enthält.&#10;&#10;Automatisch generierte Beschreibung"/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 t="19054" b="9945"/>
          <a:stretch/>
        </p:blipFill>
        <p:spPr>
          <a:xfrm>
            <a:off x="220168" y="134728"/>
            <a:ext cx="1528702" cy="7582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92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3D514A3-971B-4485-96A1-35DE9A8D0563}"/>
              </a:ext>
            </a:extLst>
          </p:cNvPr>
          <p:cNvGrpSpPr/>
          <p:nvPr/>
        </p:nvGrpSpPr>
        <p:grpSpPr>
          <a:xfrm>
            <a:off x="52518" y="-48831"/>
            <a:ext cx="12224071" cy="6871110"/>
            <a:chOff x="52518" y="-48831"/>
            <a:chExt cx="12224071" cy="6871110"/>
          </a:xfrm>
        </p:grpSpPr>
        <p:grpSp>
          <p:nvGrpSpPr>
            <p:cNvPr id="18" name="Gruppieren 17"/>
            <p:cNvGrpSpPr/>
            <p:nvPr/>
          </p:nvGrpSpPr>
          <p:grpSpPr>
            <a:xfrm>
              <a:off x="63360" y="-48831"/>
              <a:ext cx="12213229" cy="6871110"/>
              <a:chOff x="63360" y="-48831"/>
              <a:chExt cx="12213229" cy="6871110"/>
            </a:xfrm>
          </p:grpSpPr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9165D3B5-9ECB-4AA1-BFBE-D146BFADBE22}"/>
                  </a:ext>
                </a:extLst>
              </p:cNvPr>
              <p:cNvSpPr txBox="1"/>
              <p:nvPr/>
            </p:nvSpPr>
            <p:spPr>
              <a:xfrm>
                <a:off x="3589305" y="277499"/>
                <a:ext cx="537170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4400" b="1" dirty="0">
                    <a:solidFill>
                      <a:srgbClr val="5CB600"/>
                    </a:solidFill>
                    <a:latin typeface="Raleway"/>
                  </a:rPr>
                  <a:t>Customer Journey</a:t>
                </a:r>
              </a:p>
            </p:txBody>
          </p:sp>
          <p:grpSp>
            <p:nvGrpSpPr>
              <p:cNvPr id="16" name="Gruppieren 15"/>
              <p:cNvGrpSpPr/>
              <p:nvPr/>
            </p:nvGrpSpPr>
            <p:grpSpPr>
              <a:xfrm>
                <a:off x="63360" y="-48831"/>
                <a:ext cx="12213229" cy="6871110"/>
                <a:chOff x="83238" y="-48831"/>
                <a:chExt cx="12213229" cy="6871110"/>
              </a:xfrm>
            </p:grpSpPr>
            <p:sp>
              <p:nvSpPr>
                <p:cNvPr id="41" name="Rechteck 40">
                  <a:extLst>
                    <a:ext uri="{FF2B5EF4-FFF2-40B4-BE49-F238E27FC236}">
                      <a16:creationId xmlns:a16="http://schemas.microsoft.com/office/drawing/2014/main" id="{E7B5B36F-DC77-4B80-8E94-DDE2A31EA6F9}"/>
                    </a:ext>
                  </a:extLst>
                </p:cNvPr>
                <p:cNvSpPr/>
                <p:nvPr/>
              </p:nvSpPr>
              <p:spPr>
                <a:xfrm>
                  <a:off x="83238" y="1338346"/>
                  <a:ext cx="591847" cy="531185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3" name="Rechteck 42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0" y="1883674"/>
                  <a:ext cx="3186044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" name="Rechteck 39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3238" y="1884588"/>
                  <a:ext cx="3211969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marL="180000"/>
                  <a:endParaRPr lang="de-D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Rechteck 41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3295208" y="1883674"/>
                  <a:ext cx="5651114" cy="4234451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4" name="Rechteck 43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1" y="3962400"/>
                  <a:ext cx="3186044" cy="2159537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grpSp>
              <p:nvGrpSpPr>
                <p:cNvPr id="13" name="Gruppieren 12"/>
                <p:cNvGrpSpPr/>
                <p:nvPr/>
              </p:nvGrpSpPr>
              <p:grpSpPr>
                <a:xfrm>
                  <a:off x="83239" y="-48831"/>
                  <a:ext cx="12213228" cy="6871110"/>
                  <a:chOff x="83239" y="-48831"/>
                  <a:chExt cx="12213228" cy="6871110"/>
                </a:xfrm>
              </p:grpSpPr>
              <p:pic>
                <p:nvPicPr>
                  <p:cNvPr id="32" name="Grafik 31">
                    <a:extLst>
                      <a:ext uri="{FF2B5EF4-FFF2-40B4-BE49-F238E27FC236}">
                        <a16:creationId xmlns:a16="http://schemas.microsoft.com/office/drawing/2014/main" id="{BC2B7A0D-D0D1-4E5C-9185-72CA18810C0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-48831"/>
                    <a:ext cx="1490719" cy="976933"/>
                  </a:xfrm>
                  <a:prstGeom prst="rect">
                    <a:avLst/>
                  </a:prstGeom>
                </p:spPr>
              </p:pic>
              <p:sp>
                <p:nvSpPr>
                  <p:cNvPr id="33" name="Rechteck 32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3390677" y="1329914"/>
                    <a:ext cx="5555644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28575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Durchführung</a:t>
                    </a:r>
                  </a:p>
                </p:txBody>
              </p:sp>
              <p:sp>
                <p:nvSpPr>
                  <p:cNvPr id="38" name="Rechteck 37">
                    <a:extLst>
                      <a:ext uri="{FF2B5EF4-FFF2-40B4-BE49-F238E27FC236}">
                        <a16:creationId xmlns:a16="http://schemas.microsoft.com/office/drawing/2014/main" id="{47260A5F-E2D3-4643-AC62-198266A2F9D5}"/>
                      </a:ext>
                    </a:extLst>
                  </p:cNvPr>
                  <p:cNvSpPr/>
                  <p:nvPr/>
                </p:nvSpPr>
                <p:spPr>
                  <a:xfrm>
                    <a:off x="83239" y="1329914"/>
                    <a:ext cx="3404458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Anlass/ Situation</a:t>
                    </a:r>
                  </a:p>
                </p:txBody>
              </p:sp>
              <p:sp>
                <p:nvSpPr>
                  <p:cNvPr id="30" name="Rechteck 29">
                    <a:extLst>
                      <a:ext uri="{FF2B5EF4-FFF2-40B4-BE49-F238E27FC236}">
                        <a16:creationId xmlns:a16="http://schemas.microsoft.com/office/drawing/2014/main" id="{E7B5B36F-DC77-4B80-8E94-DDE2A31EA6F9}"/>
                      </a:ext>
                    </a:extLst>
                  </p:cNvPr>
                  <p:cNvSpPr/>
                  <p:nvPr/>
                </p:nvSpPr>
                <p:spPr>
                  <a:xfrm>
                    <a:off x="83240" y="66261"/>
                    <a:ext cx="12049125" cy="1263654"/>
                  </a:xfrm>
                  <a:prstGeom prst="rect">
                    <a:avLst/>
                  </a:prstGeom>
                  <a:noFill/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dirty="0"/>
                  </a:p>
                </p:txBody>
              </p:sp>
              <p:sp>
                <p:nvSpPr>
                  <p:cNvPr id="31" name="Rechteck 30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8980891" y="1353383"/>
                    <a:ext cx="3151473" cy="516147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Pros &amp; </a:t>
                    </a:r>
                    <a:r>
                      <a:rPr lang="de-DE" sz="2400" b="1" dirty="0" err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Cons</a:t>
                    </a:r>
                    <a:endPara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" name="Textfeld 1"/>
                  <p:cNvSpPr txBox="1"/>
                  <p:nvPr/>
                </p:nvSpPr>
                <p:spPr>
                  <a:xfrm>
                    <a:off x="149502" y="876290"/>
                    <a:ext cx="202150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DE" sz="1600" b="1" dirty="0">
                        <a:solidFill>
                          <a:srgbClr val="5CB600"/>
                        </a:solidFill>
                      </a:rPr>
                      <a:t>Innovation </a:t>
                    </a:r>
                    <a:r>
                      <a:rPr lang="de-DE" sz="1600" b="1" dirty="0" err="1">
                        <a:solidFill>
                          <a:srgbClr val="5CB600"/>
                        </a:solidFill>
                      </a:rPr>
                      <a:t>ToolBox</a:t>
                    </a:r>
                    <a:endParaRPr lang="de-DE" sz="1600" b="1" dirty="0">
                      <a:solidFill>
                        <a:srgbClr val="5CB600"/>
                      </a:solidFill>
                    </a:endParaRPr>
                  </a:p>
                </p:txBody>
              </p:sp>
              <p:sp>
                <p:nvSpPr>
                  <p:cNvPr id="4" name="Rechteck 3"/>
                  <p:cNvSpPr/>
                  <p:nvPr/>
                </p:nvSpPr>
                <p:spPr>
                  <a:xfrm>
                    <a:off x="11661913" y="1809559"/>
                    <a:ext cx="470451" cy="2434498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45" name="Rechteck 44"/>
                  <p:cNvSpPr/>
                  <p:nvPr/>
                </p:nvSpPr>
                <p:spPr>
                  <a:xfrm>
                    <a:off x="11661914" y="4230787"/>
                    <a:ext cx="470450" cy="2591492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pic>
                <p:nvPicPr>
                  <p:cNvPr id="7" name="Grafik 6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602466" y="2508437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46" name="Grafik 45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11570049" y="4521819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9" name="Grafik 8"/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1396691"/>
                    <a:ext cx="408398" cy="414494"/>
                  </a:xfrm>
                  <a:prstGeom prst="rect">
                    <a:avLst/>
                  </a:prstGeom>
                </p:spPr>
              </p:pic>
              <p:pic>
                <p:nvPicPr>
                  <p:cNvPr id="10" name="Grafik 9"/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461075" y="1369306"/>
                    <a:ext cx="493735" cy="487640"/>
                  </a:xfrm>
                  <a:prstGeom prst="rect">
                    <a:avLst/>
                  </a:prstGeom>
                </p:spPr>
              </p:pic>
              <p:pic>
                <p:nvPicPr>
                  <p:cNvPr id="11" name="Grafik 10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149849" y="1413352"/>
                    <a:ext cx="438876" cy="396207"/>
                  </a:xfrm>
                  <a:prstGeom prst="rect">
                    <a:avLst/>
                  </a:prstGeom>
                </p:spPr>
              </p:pic>
            </p:grpSp>
          </p:grpSp>
        </p:grp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6DC8EB1A-8FBE-4E72-BA5F-51744FB7C753}"/>
                </a:ext>
              </a:extLst>
            </p:cNvPr>
            <p:cNvSpPr txBox="1"/>
            <p:nvPr/>
          </p:nvSpPr>
          <p:spPr>
            <a:xfrm>
              <a:off x="52518" y="6180283"/>
              <a:ext cx="115300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</a:rPr>
                <a:t>Quellen: 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  <a:hlinkClick r:id="rId7"/>
                </a:rPr>
                <a:t>https://www.marketinginstitut.biz/blog/customer-journey/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  <a:hlinkClick r:id="rId8"/>
                </a:rPr>
                <a:t>https://de.ryte.com/wiki/Customer_Journey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  <a:hlinkClick r:id="rId9"/>
                </a:rPr>
                <a:t>https://www.mysdm.ch/blog/in-7-schritten-zur-customer-journey-uebersicht/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  <a:hlinkClick r:id="rId10"/>
                </a:rPr>
                <a:t>https://unicum-media.com/marketing-wiki/customer-journey/?portfolioCats=88%2C84%2C85%2C82%2C83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5A5C54C2-0D53-4172-8C66-EB21FA4B4A94}"/>
                </a:ext>
              </a:extLst>
            </p:cNvPr>
            <p:cNvSpPr/>
            <p:nvPr/>
          </p:nvSpPr>
          <p:spPr>
            <a:xfrm>
              <a:off x="63359" y="6121937"/>
              <a:ext cx="12049125" cy="669802"/>
            </a:xfrm>
            <a:prstGeom prst="rect">
              <a:avLst/>
            </a:prstGeom>
            <a:noFill/>
            <a:ln w="76200">
              <a:solidFill>
                <a:srgbClr val="5CB6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27" name="Textfeld 26">
            <a:extLst>
              <a:ext uri="{FF2B5EF4-FFF2-40B4-BE49-F238E27FC236}">
                <a16:creationId xmlns:a16="http://schemas.microsoft.com/office/drawing/2014/main" id="{EED0C338-2868-4817-A20E-106FF1FA94F6}"/>
              </a:ext>
            </a:extLst>
          </p:cNvPr>
          <p:cNvSpPr txBox="1"/>
          <p:nvPr/>
        </p:nvSpPr>
        <p:spPr>
          <a:xfrm>
            <a:off x="129624" y="2013230"/>
            <a:ext cx="30797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Reise eines potenziellen Kunden über verschiedene Berührungspunkte vom ersten Kontakt bis zur definierten Handlung (z.B. eine Bestellung) erfassen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Bedürfnisse, Verhalten und Motive des Kunden verstehen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Kontaktpunkte identifizieren und Kundenreise positiver gestalten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Unternehmensaktivität auf Bedürfnisse des Kunden ausrichten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Schwachstellen in Kundeninteraktion aufdecken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463975C3-4322-4326-9EB2-792AC0725463}"/>
              </a:ext>
            </a:extLst>
          </p:cNvPr>
          <p:cNvSpPr txBox="1"/>
          <p:nvPr/>
        </p:nvSpPr>
        <p:spPr>
          <a:xfrm>
            <a:off x="9047343" y="2011098"/>
            <a:ext cx="25260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Perfektionierung der Kundenerlebnisse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Aufbau erfolgreicher Touchpoints</a:t>
            </a:r>
            <a:endParaRPr lang="de-DE" sz="1400" dirty="0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744BEDD7-2E67-44FA-B310-1692E2179FFB}"/>
              </a:ext>
            </a:extLst>
          </p:cNvPr>
          <p:cNvSpPr txBox="1"/>
          <p:nvPr/>
        </p:nvSpPr>
        <p:spPr>
          <a:xfrm>
            <a:off x="3458656" y="1996575"/>
            <a:ext cx="5293913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5"/>
            </a:pP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Kundenzufriedenheit, Emotionen, Relevanz an einzelnen Touchpoints erfassen:</a:t>
            </a:r>
            <a:b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durch Mitarbeiter- und Kundenbefragungen oder quantitative Befragungen (z.B. Net Promoter Score)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i="1" dirty="0">
                <a:latin typeface="Arial" panose="020B0604020202020204" pitchFamily="34" charset="0"/>
                <a:cs typeface="Arial" panose="020B0604020202020204" pitchFamily="34" charset="0"/>
              </a:rPr>
              <a:t>Fragen: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Wie messe ich Kundenzufriedenheit?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Wie ist die Zufriedenheit der Kunden zu bestimmten Touchpoints?</a:t>
            </a:r>
          </a:p>
          <a:p>
            <a:pPr marL="228600" indent="-228600">
              <a:buFont typeface="+mj-lt"/>
              <a:buAutoNum type="arabicPeriod" startAt="5"/>
            </a:pPr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 startAt="5"/>
            </a:pP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Customer Journey </a:t>
            </a:r>
            <a:r>
              <a:rPr lang="de-DE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 erstellen:</a:t>
            </a:r>
            <a:b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visuelle Darstellung  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i="1" dirty="0">
                <a:latin typeface="Arial" panose="020B0604020202020204" pitchFamily="34" charset="0"/>
                <a:cs typeface="Arial" panose="020B0604020202020204" pitchFamily="34" charset="0"/>
              </a:rPr>
              <a:t>Beispiel Koordinatensystem: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auf X-Achse werden zeitlich geordnete Phasen + Touchpoints aufgeführt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auf Y-Achse Kundenzufriedenheit auflisten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i="1" dirty="0">
                <a:latin typeface="Arial" panose="020B0604020202020204" pitchFamily="34" charset="0"/>
                <a:cs typeface="Arial" panose="020B0604020202020204" pitchFamily="34" charset="0"/>
              </a:rPr>
              <a:t>Fragen: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Welche Anforderungen und welche Darstellungsweise passt am Besten?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Welche Informationen brauch ich, um die Schwachstellen zu entdecken und zu verbessern?</a:t>
            </a:r>
          </a:p>
          <a:p>
            <a:pPr marL="228600" indent="-228600">
              <a:buFont typeface="+mj-lt"/>
              <a:buAutoNum type="arabicPeriod" startAt="5"/>
            </a:pPr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 startAt="5"/>
            </a:pP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Customer Journey analysieren, verbessern und erweitern:</a:t>
            </a:r>
            <a:b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Schwachstellen aus </a:t>
            </a:r>
            <a:r>
              <a:rPr lang="de-DE" sz="1000" dirty="0" err="1"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finden, Probleme analysieren und Kontakt zum Kunden durch Maßnahmen verbessern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weitere/fehlende Touchpoints identifizieren und ergänzen/erschaffen</a:t>
            </a:r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C6C9D1A-A3A1-437A-828F-ADA2E4FE1AF5}"/>
              </a:ext>
            </a:extLst>
          </p:cNvPr>
          <p:cNvSpPr txBox="1"/>
          <p:nvPr/>
        </p:nvSpPr>
        <p:spPr>
          <a:xfrm>
            <a:off x="9047343" y="4088002"/>
            <a:ext cx="24397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in Offline-Werbung ist Customer Journey schwer nachvollziehbar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Datenschutz stellt die Analyse der Customer Journey im Onlinebereich vor Probleme (z.B. wenn Cookies gelöscht werden)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Daten und Touchpoints nicht immer erkennbar oder eindeutig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Erstellung sehr komplex</a:t>
            </a:r>
          </a:p>
        </p:txBody>
      </p:sp>
    </p:spTree>
    <p:extLst>
      <p:ext uri="{BB962C8B-B14F-4D97-AF65-F5344CB8AC3E}">
        <p14:creationId xmlns:p14="http://schemas.microsoft.com/office/powerpoint/2010/main" val="484354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pieren 17"/>
          <p:cNvGrpSpPr/>
          <p:nvPr/>
        </p:nvGrpSpPr>
        <p:grpSpPr>
          <a:xfrm>
            <a:off x="63360" y="-48831"/>
            <a:ext cx="12213229" cy="6871110"/>
            <a:chOff x="63360" y="-48831"/>
            <a:chExt cx="12213229" cy="6871110"/>
          </a:xfrm>
        </p:grpSpPr>
        <p:sp>
          <p:nvSpPr>
            <p:cNvPr id="5" name="Textfeld 4">
              <a:extLst>
                <a:ext uri="{FF2B5EF4-FFF2-40B4-BE49-F238E27FC236}">
                  <a16:creationId xmlns:a16="http://schemas.microsoft.com/office/drawing/2014/main" id="{9165D3B5-9ECB-4AA1-BFBE-D146BFADBE22}"/>
                </a:ext>
              </a:extLst>
            </p:cNvPr>
            <p:cNvSpPr txBox="1"/>
            <p:nvPr/>
          </p:nvSpPr>
          <p:spPr>
            <a:xfrm>
              <a:off x="3589305" y="277499"/>
              <a:ext cx="537170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400" b="1" dirty="0">
                  <a:solidFill>
                    <a:srgbClr val="5CB600"/>
                  </a:solidFill>
                  <a:latin typeface="Raleway"/>
                </a:rPr>
                <a:t>Customer Journey</a:t>
              </a:r>
            </a:p>
          </p:txBody>
        </p:sp>
        <p:grpSp>
          <p:nvGrpSpPr>
            <p:cNvPr id="16" name="Gruppieren 15"/>
            <p:cNvGrpSpPr/>
            <p:nvPr/>
          </p:nvGrpSpPr>
          <p:grpSpPr>
            <a:xfrm>
              <a:off x="63360" y="-48831"/>
              <a:ext cx="12213229" cy="6871110"/>
              <a:chOff x="83238" y="-48831"/>
              <a:chExt cx="12213229" cy="6871110"/>
            </a:xfrm>
          </p:grpSpPr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E7B5B36F-DC77-4B80-8E94-DDE2A31EA6F9}"/>
                  </a:ext>
                </a:extLst>
              </p:cNvPr>
              <p:cNvSpPr/>
              <p:nvPr/>
            </p:nvSpPr>
            <p:spPr>
              <a:xfrm>
                <a:off x="83238" y="1338346"/>
                <a:ext cx="591847" cy="531185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43" name="Rechteck 42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8936550" y="1883674"/>
                <a:ext cx="3195814" cy="4908065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83238" y="1884588"/>
                <a:ext cx="3272867" cy="4907151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180000"/>
                <a:endParaRPr lang="de-D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Rechteck 41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3350147" y="1883674"/>
                <a:ext cx="5596174" cy="4908065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3A1404F5-A04F-45ED-B67A-6347B439B0BD}"/>
                  </a:ext>
                </a:extLst>
              </p:cNvPr>
              <p:cNvSpPr/>
              <p:nvPr/>
            </p:nvSpPr>
            <p:spPr>
              <a:xfrm>
                <a:off x="8946321" y="4204411"/>
                <a:ext cx="3186043" cy="2587328"/>
              </a:xfrm>
              <a:prstGeom prst="rect">
                <a:avLst/>
              </a:prstGeom>
              <a:noFill/>
              <a:ln w="76200">
                <a:solidFill>
                  <a:srgbClr val="5CB600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grpSp>
            <p:nvGrpSpPr>
              <p:cNvPr id="13" name="Gruppieren 12"/>
              <p:cNvGrpSpPr/>
              <p:nvPr/>
            </p:nvGrpSpPr>
            <p:grpSpPr>
              <a:xfrm>
                <a:off x="83239" y="-48831"/>
                <a:ext cx="12213228" cy="6871110"/>
                <a:chOff x="83239" y="-48831"/>
                <a:chExt cx="12213228" cy="6871110"/>
              </a:xfrm>
            </p:grpSpPr>
            <p:pic>
              <p:nvPicPr>
                <p:cNvPr id="32" name="Grafik 31">
                  <a:extLst>
                    <a:ext uri="{FF2B5EF4-FFF2-40B4-BE49-F238E27FC236}">
                      <a16:creationId xmlns:a16="http://schemas.microsoft.com/office/drawing/2014/main" id="{BC2B7A0D-D0D1-4E5C-9185-72CA18810C0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3480" y="-48831"/>
                  <a:ext cx="1490719" cy="976933"/>
                </a:xfrm>
                <a:prstGeom prst="rect">
                  <a:avLst/>
                </a:prstGeom>
              </p:spPr>
            </p:pic>
            <p:sp>
              <p:nvSpPr>
                <p:cNvPr id="33" name="Rechteck 32">
                  <a:extLst>
                    <a:ext uri="{FF2B5EF4-FFF2-40B4-BE49-F238E27FC236}">
                      <a16:creationId xmlns:a16="http://schemas.microsoft.com/office/drawing/2014/main" id="{9C31A484-C73B-4926-8890-020397C52173}"/>
                    </a:ext>
                  </a:extLst>
                </p:cNvPr>
                <p:cNvSpPr/>
                <p:nvPr/>
              </p:nvSpPr>
              <p:spPr>
                <a:xfrm>
                  <a:off x="3390677" y="1329914"/>
                  <a:ext cx="5555644" cy="523220"/>
                </a:xfrm>
                <a:prstGeom prst="rect">
                  <a:avLst/>
                </a:prstGeom>
                <a:solidFill>
                  <a:srgbClr val="5CB600"/>
                </a:solidFill>
                <a:ln w="28575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Durchführung</a:t>
                  </a:r>
                </a:p>
              </p:txBody>
            </p:sp>
            <p:sp>
              <p:nvSpPr>
                <p:cNvPr id="38" name="Rechteck 37">
                  <a:extLst>
                    <a:ext uri="{FF2B5EF4-FFF2-40B4-BE49-F238E27FC236}">
                      <a16:creationId xmlns:a16="http://schemas.microsoft.com/office/drawing/2014/main" id="{47260A5F-E2D3-4643-AC62-198266A2F9D5}"/>
                    </a:ext>
                  </a:extLst>
                </p:cNvPr>
                <p:cNvSpPr/>
                <p:nvPr/>
              </p:nvSpPr>
              <p:spPr>
                <a:xfrm>
                  <a:off x="83239" y="1329914"/>
                  <a:ext cx="3404458" cy="523220"/>
                </a:xfrm>
                <a:prstGeom prst="rect">
                  <a:avLst/>
                </a:prstGeom>
                <a:solidFill>
                  <a:srgbClr val="5CB600"/>
                </a:solidFill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576000"/>
                  <a:r>
                    <a: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Anlass/ Situation</a:t>
                  </a:r>
                </a:p>
              </p:txBody>
            </p:sp>
            <p:sp>
              <p:nvSpPr>
                <p:cNvPr id="30" name="Rechteck 29">
                  <a:extLst>
                    <a:ext uri="{FF2B5EF4-FFF2-40B4-BE49-F238E27FC236}">
                      <a16:creationId xmlns:a16="http://schemas.microsoft.com/office/drawing/2014/main" id="{E7B5B36F-DC77-4B80-8E94-DDE2A31EA6F9}"/>
                    </a:ext>
                  </a:extLst>
                </p:cNvPr>
                <p:cNvSpPr/>
                <p:nvPr/>
              </p:nvSpPr>
              <p:spPr>
                <a:xfrm>
                  <a:off x="83240" y="66261"/>
                  <a:ext cx="12049125" cy="1263654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31" name="Rechteck 30">
                  <a:extLst>
                    <a:ext uri="{FF2B5EF4-FFF2-40B4-BE49-F238E27FC236}">
                      <a16:creationId xmlns:a16="http://schemas.microsoft.com/office/drawing/2014/main" id="{9C31A484-C73B-4926-8890-020397C52173}"/>
                    </a:ext>
                  </a:extLst>
                </p:cNvPr>
                <p:cNvSpPr/>
                <p:nvPr/>
              </p:nvSpPr>
              <p:spPr>
                <a:xfrm>
                  <a:off x="8980891" y="1353383"/>
                  <a:ext cx="3151473" cy="516147"/>
                </a:xfrm>
                <a:prstGeom prst="rect">
                  <a:avLst/>
                </a:prstGeom>
                <a:solidFill>
                  <a:srgbClr val="5CB600"/>
                </a:solidFill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576000"/>
                  <a:r>
                    <a: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Pros &amp; </a:t>
                  </a:r>
                  <a:r>
                    <a:rPr lang="de-DE" sz="2400" b="1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Cons</a:t>
                  </a:r>
                  <a:endParaRPr lang="de-DE" sz="2400" b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" name="Textfeld 1"/>
                <p:cNvSpPr txBox="1"/>
                <p:nvPr/>
              </p:nvSpPr>
              <p:spPr>
                <a:xfrm>
                  <a:off x="149502" y="876290"/>
                  <a:ext cx="202150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1600" b="1" dirty="0">
                      <a:solidFill>
                        <a:srgbClr val="5CB600"/>
                      </a:solidFill>
                    </a:rPr>
                    <a:t>Innovation </a:t>
                  </a:r>
                  <a:r>
                    <a:rPr lang="de-DE" sz="1600" b="1" dirty="0" err="1">
                      <a:solidFill>
                        <a:srgbClr val="5CB600"/>
                      </a:solidFill>
                    </a:rPr>
                    <a:t>ToolBox</a:t>
                  </a:r>
                  <a:endParaRPr lang="de-DE" sz="1600" b="1" dirty="0">
                    <a:solidFill>
                      <a:srgbClr val="5CB600"/>
                    </a:solidFill>
                  </a:endParaRPr>
                </a:p>
              </p:txBody>
            </p:sp>
            <p:sp>
              <p:nvSpPr>
                <p:cNvPr id="4" name="Rechteck 3"/>
                <p:cNvSpPr/>
                <p:nvPr/>
              </p:nvSpPr>
              <p:spPr>
                <a:xfrm>
                  <a:off x="11661913" y="1809559"/>
                  <a:ext cx="470451" cy="2434498"/>
                </a:xfrm>
                <a:prstGeom prst="rect">
                  <a:avLst/>
                </a:prstGeom>
                <a:solidFill>
                  <a:srgbClr val="5CB6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45" name="Rechteck 44"/>
                <p:cNvSpPr/>
                <p:nvPr/>
              </p:nvSpPr>
              <p:spPr>
                <a:xfrm>
                  <a:off x="11661914" y="4230787"/>
                  <a:ext cx="470450" cy="2591492"/>
                </a:xfrm>
                <a:prstGeom prst="rect">
                  <a:avLst/>
                </a:prstGeom>
                <a:solidFill>
                  <a:srgbClr val="5CB6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pic>
              <p:nvPicPr>
                <p:cNvPr id="7" name="Grafik 6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602466" y="2508437"/>
                  <a:ext cx="694001" cy="694001"/>
                </a:xfrm>
                <a:prstGeom prst="rect">
                  <a:avLst/>
                </a:prstGeom>
              </p:spPr>
            </p:pic>
            <p:pic>
              <p:nvPicPr>
                <p:cNvPr id="46" name="Grafik 45"/>
                <p:cNvPicPr>
                  <a:picLocks noChangeAspect="1"/>
                </p:cNvPicPr>
                <p:nvPr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11593303" y="5201941"/>
                  <a:ext cx="694001" cy="694001"/>
                </a:xfrm>
                <a:prstGeom prst="rect">
                  <a:avLst/>
                </a:prstGeom>
              </p:spPr>
            </p:pic>
            <p:pic>
              <p:nvPicPr>
                <p:cNvPr id="9" name="Grafik 8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3480" y="1396691"/>
                  <a:ext cx="408398" cy="414494"/>
                </a:xfrm>
                <a:prstGeom prst="rect">
                  <a:avLst/>
                </a:prstGeom>
              </p:spPr>
            </p:pic>
            <p:pic>
              <p:nvPicPr>
                <p:cNvPr id="10" name="Grafik 9"/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61075" y="1369306"/>
                  <a:ext cx="493735" cy="487640"/>
                </a:xfrm>
                <a:prstGeom prst="rect">
                  <a:avLst/>
                </a:prstGeom>
              </p:spPr>
            </p:pic>
            <p:pic>
              <p:nvPicPr>
                <p:cNvPr id="11" name="Grafik 10"/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149849" y="1413352"/>
                  <a:ext cx="438876" cy="396207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3" name="Textfeld 2">
            <a:extLst>
              <a:ext uri="{FF2B5EF4-FFF2-40B4-BE49-F238E27FC236}">
                <a16:creationId xmlns:a16="http://schemas.microsoft.com/office/drawing/2014/main" id="{BDC7B5DB-53D6-4328-BC20-E8136BD07E68}"/>
              </a:ext>
            </a:extLst>
          </p:cNvPr>
          <p:cNvSpPr txBox="1"/>
          <p:nvPr/>
        </p:nvSpPr>
        <p:spPr>
          <a:xfrm>
            <a:off x="9047343" y="1996575"/>
            <a:ext cx="25260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A048DC8-C5CF-464E-8CF3-77F6699AD9ED}"/>
              </a:ext>
            </a:extLst>
          </p:cNvPr>
          <p:cNvSpPr txBox="1"/>
          <p:nvPr/>
        </p:nvSpPr>
        <p:spPr>
          <a:xfrm>
            <a:off x="9047343" y="4310152"/>
            <a:ext cx="2439753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In Offline-Werbung ist Customer Journey schwer nachvollziehbar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Datenschutz stellt die Analyse der Customer Journey im Onlinebereich vor Probleme (z.B. wenn Cookies gelöscht werden)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Daten und Touchpoints nicht immer erkennbar oder eindeutig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1782B68-B5EB-4D7C-AAFE-E994E0AB6847}"/>
              </a:ext>
            </a:extLst>
          </p:cNvPr>
          <p:cNvSpPr txBox="1"/>
          <p:nvPr/>
        </p:nvSpPr>
        <p:spPr>
          <a:xfrm>
            <a:off x="128095" y="1996575"/>
            <a:ext cx="307974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Reise eines potenziellen Kunden über verschiedene Berührungspunkte vom ersten Kontakt bis zur definierten Handlung (z.B. eine Bestellung) erfassen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Bedürfnisse, Verhalten und Motive des Kunden verstehen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Kontaktpunkte identifizieren und Kundenreise positiver gestalten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Unternehmensaktivität auf Bedürfnisse des Kunden ausrichten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Schwachstellen in Kundeninteraktion aufdecken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F266CE9-56FE-4863-A478-E652EE724ADF}"/>
              </a:ext>
            </a:extLst>
          </p:cNvPr>
          <p:cNvSpPr txBox="1"/>
          <p:nvPr/>
        </p:nvSpPr>
        <p:spPr>
          <a:xfrm>
            <a:off x="3458656" y="1996575"/>
            <a:ext cx="5293913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4"/>
            </a:pP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Kundenzufriedenheit, Emotionen, Relevanz an einzelnen Touchpoints erfassen:</a:t>
            </a:r>
            <a:b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- durch Mitarbeiter- und Kundenbefragungen oder quantitative Befragungen (z.B. Net Promoter Score)</a:t>
            </a:r>
            <a:b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i="1" dirty="0">
                <a:latin typeface="Arial" panose="020B0604020202020204" pitchFamily="34" charset="0"/>
                <a:cs typeface="Arial" panose="020B0604020202020204" pitchFamily="34" charset="0"/>
              </a:rPr>
              <a:t>Fragen: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- Wie messe ich Kundenzufriedenheit?</a:t>
            </a:r>
            <a:b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- Wie ist die Zufriedenheit der Kunden zu bestimmten Touchpoints?</a:t>
            </a:r>
          </a:p>
          <a:p>
            <a:pPr marL="228600" indent="-228600">
              <a:buFont typeface="+mj-lt"/>
              <a:buAutoNum type="arabicPeriod" startAt="4"/>
            </a:pP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Customer Journey </a:t>
            </a:r>
            <a:r>
              <a:rPr lang="de-DE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 erstellen:</a:t>
            </a:r>
            <a:b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- visuelle Darstellung im Koordinatensystem</a:t>
            </a:r>
            <a:b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- auf X-Achse werden zeitlich geordnete Phasen + Touchpoints aufgeführt</a:t>
            </a:r>
            <a:b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- auf Y-Achse Kundenzufriedenheit auflisten</a:t>
            </a:r>
            <a:b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i="1" dirty="0">
                <a:latin typeface="Arial" panose="020B0604020202020204" pitchFamily="34" charset="0"/>
                <a:cs typeface="Arial" panose="020B0604020202020204" pitchFamily="34" charset="0"/>
              </a:rPr>
              <a:t>Fragen: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- Welche Anforderungen und welche Darstellungsweise passt am Besten?</a:t>
            </a:r>
            <a:b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- Welche Informationen brauch ich, um die Schwachstellen zu entdecken und zu verbessern?</a:t>
            </a:r>
          </a:p>
          <a:p>
            <a:pPr marL="228600" indent="-228600">
              <a:buFont typeface="+mj-lt"/>
              <a:buAutoNum type="arabicPeriod" startAt="4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Customer Journey analysieren, verbessern und erweitern:</a:t>
            </a:r>
            <a:b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- Schwachstellen aus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finden, Probleme analysieren und Kontakt zum Kunden durch Maßnahmen verbessern</a:t>
            </a:r>
            <a:b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- weitere/fehlende Touchpoints identifizieren und ergänzen/erschaffen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455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3D514A3-971B-4485-96A1-35DE9A8D0563}"/>
              </a:ext>
            </a:extLst>
          </p:cNvPr>
          <p:cNvGrpSpPr/>
          <p:nvPr/>
        </p:nvGrpSpPr>
        <p:grpSpPr>
          <a:xfrm>
            <a:off x="52518" y="-48831"/>
            <a:ext cx="12224071" cy="6871110"/>
            <a:chOff x="52518" y="-48831"/>
            <a:chExt cx="12224071" cy="6871110"/>
          </a:xfrm>
        </p:grpSpPr>
        <p:grpSp>
          <p:nvGrpSpPr>
            <p:cNvPr id="18" name="Gruppieren 17"/>
            <p:cNvGrpSpPr/>
            <p:nvPr/>
          </p:nvGrpSpPr>
          <p:grpSpPr>
            <a:xfrm>
              <a:off x="63360" y="-48831"/>
              <a:ext cx="12213229" cy="6871110"/>
              <a:chOff x="63360" y="-48831"/>
              <a:chExt cx="12213229" cy="6871110"/>
            </a:xfrm>
          </p:grpSpPr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9165D3B5-9ECB-4AA1-BFBE-D146BFADBE22}"/>
                  </a:ext>
                </a:extLst>
              </p:cNvPr>
              <p:cNvSpPr txBox="1"/>
              <p:nvPr/>
            </p:nvSpPr>
            <p:spPr>
              <a:xfrm>
                <a:off x="3589305" y="277499"/>
                <a:ext cx="496705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4400" b="1" dirty="0">
                    <a:solidFill>
                      <a:srgbClr val="5CB600"/>
                    </a:solidFill>
                    <a:latin typeface="Raleway"/>
                  </a:rPr>
                  <a:t>AEIOU</a:t>
                </a:r>
              </a:p>
            </p:txBody>
          </p:sp>
          <p:grpSp>
            <p:nvGrpSpPr>
              <p:cNvPr id="16" name="Gruppieren 15"/>
              <p:cNvGrpSpPr/>
              <p:nvPr/>
            </p:nvGrpSpPr>
            <p:grpSpPr>
              <a:xfrm>
                <a:off x="63360" y="-48831"/>
                <a:ext cx="12213229" cy="6871110"/>
                <a:chOff x="83238" y="-48831"/>
                <a:chExt cx="12213229" cy="6871110"/>
              </a:xfrm>
            </p:grpSpPr>
            <p:sp>
              <p:nvSpPr>
                <p:cNvPr id="41" name="Rechteck 40">
                  <a:extLst>
                    <a:ext uri="{FF2B5EF4-FFF2-40B4-BE49-F238E27FC236}">
                      <a16:creationId xmlns:a16="http://schemas.microsoft.com/office/drawing/2014/main" id="{E7B5B36F-DC77-4B80-8E94-DDE2A31EA6F9}"/>
                    </a:ext>
                  </a:extLst>
                </p:cNvPr>
                <p:cNvSpPr/>
                <p:nvPr/>
              </p:nvSpPr>
              <p:spPr>
                <a:xfrm>
                  <a:off x="83238" y="1338346"/>
                  <a:ext cx="591847" cy="531185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3" name="Rechteck 42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0" y="1883674"/>
                  <a:ext cx="3186044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" name="Rechteck 39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3238" y="1884588"/>
                  <a:ext cx="3211969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marL="180000"/>
                  <a:endParaRPr lang="de-D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Rechteck 41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3295208" y="1883674"/>
                  <a:ext cx="5651114" cy="4234451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4" name="Rechteck 43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1" y="3962400"/>
                  <a:ext cx="3186044" cy="2159537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grpSp>
              <p:nvGrpSpPr>
                <p:cNvPr id="13" name="Gruppieren 12"/>
                <p:cNvGrpSpPr/>
                <p:nvPr/>
              </p:nvGrpSpPr>
              <p:grpSpPr>
                <a:xfrm>
                  <a:off x="83239" y="-48831"/>
                  <a:ext cx="12213228" cy="6871110"/>
                  <a:chOff x="83239" y="-48831"/>
                  <a:chExt cx="12213228" cy="6871110"/>
                </a:xfrm>
              </p:grpSpPr>
              <p:pic>
                <p:nvPicPr>
                  <p:cNvPr id="32" name="Grafik 31">
                    <a:extLst>
                      <a:ext uri="{FF2B5EF4-FFF2-40B4-BE49-F238E27FC236}">
                        <a16:creationId xmlns:a16="http://schemas.microsoft.com/office/drawing/2014/main" id="{BC2B7A0D-D0D1-4E5C-9185-72CA18810C0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-48831"/>
                    <a:ext cx="1490719" cy="976933"/>
                  </a:xfrm>
                  <a:prstGeom prst="rect">
                    <a:avLst/>
                  </a:prstGeom>
                </p:spPr>
              </p:pic>
              <p:sp>
                <p:nvSpPr>
                  <p:cNvPr id="33" name="Rechteck 32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3390677" y="1329914"/>
                    <a:ext cx="5555644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28575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Durchführung</a:t>
                    </a:r>
                  </a:p>
                </p:txBody>
              </p:sp>
              <p:sp>
                <p:nvSpPr>
                  <p:cNvPr id="38" name="Rechteck 37">
                    <a:extLst>
                      <a:ext uri="{FF2B5EF4-FFF2-40B4-BE49-F238E27FC236}">
                        <a16:creationId xmlns:a16="http://schemas.microsoft.com/office/drawing/2014/main" id="{47260A5F-E2D3-4643-AC62-198266A2F9D5}"/>
                      </a:ext>
                    </a:extLst>
                  </p:cNvPr>
                  <p:cNvSpPr/>
                  <p:nvPr/>
                </p:nvSpPr>
                <p:spPr>
                  <a:xfrm>
                    <a:off x="83239" y="1329914"/>
                    <a:ext cx="3404458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Anlass/ Situation</a:t>
                    </a:r>
                  </a:p>
                </p:txBody>
              </p:sp>
              <p:sp>
                <p:nvSpPr>
                  <p:cNvPr id="30" name="Rechteck 29">
                    <a:extLst>
                      <a:ext uri="{FF2B5EF4-FFF2-40B4-BE49-F238E27FC236}">
                        <a16:creationId xmlns:a16="http://schemas.microsoft.com/office/drawing/2014/main" id="{E7B5B36F-DC77-4B80-8E94-DDE2A31EA6F9}"/>
                      </a:ext>
                    </a:extLst>
                  </p:cNvPr>
                  <p:cNvSpPr/>
                  <p:nvPr/>
                </p:nvSpPr>
                <p:spPr>
                  <a:xfrm>
                    <a:off x="83240" y="66261"/>
                    <a:ext cx="12049125" cy="1263654"/>
                  </a:xfrm>
                  <a:prstGeom prst="rect">
                    <a:avLst/>
                  </a:prstGeom>
                  <a:noFill/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dirty="0"/>
                  </a:p>
                </p:txBody>
              </p:sp>
              <p:sp>
                <p:nvSpPr>
                  <p:cNvPr id="31" name="Rechteck 30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8980891" y="1353383"/>
                    <a:ext cx="3151473" cy="516147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Pros &amp; </a:t>
                    </a:r>
                    <a:r>
                      <a:rPr lang="de-DE" sz="2400" b="1" dirty="0" err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Cons</a:t>
                    </a:r>
                    <a:endPara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" name="Textfeld 1"/>
                  <p:cNvSpPr txBox="1"/>
                  <p:nvPr/>
                </p:nvSpPr>
                <p:spPr>
                  <a:xfrm>
                    <a:off x="149502" y="876290"/>
                    <a:ext cx="202150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DE" sz="1600" b="1" dirty="0">
                        <a:solidFill>
                          <a:srgbClr val="5CB600"/>
                        </a:solidFill>
                      </a:rPr>
                      <a:t>Innovation </a:t>
                    </a:r>
                    <a:r>
                      <a:rPr lang="de-DE" sz="1600" b="1" dirty="0" err="1">
                        <a:solidFill>
                          <a:srgbClr val="5CB600"/>
                        </a:solidFill>
                      </a:rPr>
                      <a:t>ToolBox</a:t>
                    </a:r>
                    <a:endParaRPr lang="de-DE" sz="1600" b="1" dirty="0">
                      <a:solidFill>
                        <a:srgbClr val="5CB600"/>
                      </a:solidFill>
                    </a:endParaRPr>
                  </a:p>
                </p:txBody>
              </p:sp>
              <p:sp>
                <p:nvSpPr>
                  <p:cNvPr id="4" name="Rechteck 3"/>
                  <p:cNvSpPr/>
                  <p:nvPr/>
                </p:nvSpPr>
                <p:spPr>
                  <a:xfrm>
                    <a:off x="11661913" y="1809559"/>
                    <a:ext cx="470451" cy="2434498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45" name="Rechteck 44"/>
                  <p:cNvSpPr/>
                  <p:nvPr/>
                </p:nvSpPr>
                <p:spPr>
                  <a:xfrm>
                    <a:off x="11661914" y="4230787"/>
                    <a:ext cx="470450" cy="2591492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pic>
                <p:nvPicPr>
                  <p:cNvPr id="7" name="Grafik 6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602466" y="2508437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46" name="Grafik 45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11570049" y="4521819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9" name="Grafik 8"/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1396691"/>
                    <a:ext cx="408398" cy="414494"/>
                  </a:xfrm>
                  <a:prstGeom prst="rect">
                    <a:avLst/>
                  </a:prstGeom>
                </p:spPr>
              </p:pic>
              <p:pic>
                <p:nvPicPr>
                  <p:cNvPr id="10" name="Grafik 9"/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461075" y="1369306"/>
                    <a:ext cx="493735" cy="487640"/>
                  </a:xfrm>
                  <a:prstGeom prst="rect">
                    <a:avLst/>
                  </a:prstGeom>
                </p:spPr>
              </p:pic>
              <p:pic>
                <p:nvPicPr>
                  <p:cNvPr id="11" name="Grafik 10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149849" y="1413352"/>
                    <a:ext cx="438876" cy="396207"/>
                  </a:xfrm>
                  <a:prstGeom prst="rect">
                    <a:avLst/>
                  </a:prstGeom>
                </p:spPr>
              </p:pic>
            </p:grpSp>
          </p:grpSp>
        </p:grp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6DC8EB1A-8FBE-4E72-BA5F-51744FB7C753}"/>
                </a:ext>
              </a:extLst>
            </p:cNvPr>
            <p:cNvSpPr txBox="1"/>
            <p:nvPr/>
          </p:nvSpPr>
          <p:spPr>
            <a:xfrm>
              <a:off x="52518" y="6180283"/>
              <a:ext cx="1153007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</a:rPr>
                <a:t>Quellen: 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  <a:hlinkClick r:id="rId7"/>
                </a:rPr>
                <a:t>https://userinterfacedesign.ch/design-methode-aeiou/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  <a:hlinkClick r:id="rId8"/>
                </a:rPr>
                <a:t>https://nativdigital.com/aeiou-methode/</a:t>
              </a:r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  <a:r>
                <a:rPr lang="de-DE" sz="1000" b="0" i="0" dirty="0">
                  <a:solidFill>
                    <a:srgbClr val="1D1C1D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Design </a:t>
              </a:r>
              <a:r>
                <a:rPr lang="de-DE" sz="1000" b="0" i="0" dirty="0" err="1">
                  <a:solidFill>
                    <a:srgbClr val="1D1C1D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Thinking</a:t>
              </a:r>
              <a:r>
                <a:rPr lang="de-DE" sz="1000" b="0" i="0" dirty="0">
                  <a:solidFill>
                    <a:srgbClr val="1D1C1D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000" b="0" i="0" dirty="0" err="1">
                  <a:solidFill>
                    <a:srgbClr val="1D1C1D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Toolbook</a:t>
              </a:r>
              <a:endParaRPr lang="de-DE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5A5C54C2-0D53-4172-8C66-EB21FA4B4A94}"/>
                </a:ext>
              </a:extLst>
            </p:cNvPr>
            <p:cNvSpPr/>
            <p:nvPr/>
          </p:nvSpPr>
          <p:spPr>
            <a:xfrm>
              <a:off x="63359" y="6121937"/>
              <a:ext cx="12049125" cy="669802"/>
            </a:xfrm>
            <a:prstGeom prst="rect">
              <a:avLst/>
            </a:prstGeom>
            <a:noFill/>
            <a:ln w="76200">
              <a:solidFill>
                <a:srgbClr val="5CB6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27" name="Textfeld 26">
            <a:extLst>
              <a:ext uri="{FF2B5EF4-FFF2-40B4-BE49-F238E27FC236}">
                <a16:creationId xmlns:a16="http://schemas.microsoft.com/office/drawing/2014/main" id="{FA3F654E-15D7-48C6-90A8-A7765ADE3585}"/>
              </a:ext>
            </a:extLst>
          </p:cNvPr>
          <p:cNvSpPr txBox="1"/>
          <p:nvPr/>
        </p:nvSpPr>
        <p:spPr>
          <a:xfrm>
            <a:off x="128095" y="1954439"/>
            <a:ext cx="307974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Informationen über Probleme, Kunden/Nutzer und dessen Umgebung erlangen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Erleichterung der Auswertung von einer Vielzahl von Erkenntnissen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Struktur in erste Beobachtungen bringen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Übersicht über Nutzungskontext und Nutzerbedürfnisse erlangen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hilft in der Erkenntnisgewinnung, Ermittlung der Rahmenbedingungen und bei Inspirationen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Ziele: 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tieferen Einblick in potenzielle Nutzer erhalten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Vereinfachung Analyse und Interpretation von Daten und gleichzeitig Beziehungen und Interaktionen zwischen Kategorien visuell abzubilden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01EB3C3B-39D4-4C1A-954C-8F4A7F399B44}"/>
              </a:ext>
            </a:extLst>
          </p:cNvPr>
          <p:cNvSpPr txBox="1"/>
          <p:nvPr/>
        </p:nvSpPr>
        <p:spPr>
          <a:xfrm>
            <a:off x="3458656" y="1883760"/>
            <a:ext cx="530368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Recherche:</a:t>
            </a:r>
            <a:b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Wo hält sich der Nutzer auf? Wie kann ich Nutzer am besten kontaktieren?</a:t>
            </a:r>
          </a:p>
          <a:p>
            <a:pPr marL="342900" indent="-342900">
              <a:buAutoNum type="arabicPeriod"/>
            </a:pPr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Beobachtung:</a:t>
            </a:r>
            <a:b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den Kunden/Nutzer in der Problemsituation beobachten</a:t>
            </a:r>
          </a:p>
          <a:p>
            <a:pPr marL="342900" indent="-342900">
              <a:buAutoNum type="arabicPeriod"/>
            </a:pPr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Bereiche ausfüllen:</a:t>
            </a:r>
            <a:b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 = </a:t>
            </a:r>
            <a:r>
              <a:rPr lang="de-DE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Was passiert? Was tun die Personen?, etc.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- E = Environment: 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Wie schaut die Umgebung aus?, Wie ist der Charakter des Raumes und welche Funktion hat er?, etc.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- I = Interaction: 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Wie arbeiten die Systeme miteinander? Wie tauschen sich die Benutzer untereinander aus?, etc.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- O = Objects: 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Welche Gegenstände und Geräte werden verwendet?, In welcher Beziehung stehen die Gegenstände/Geräte zu der Aktivität?, etc.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- U = User: 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Wer sind die Nutzer überhaupt?, Welche Rolle haben die Nutzer?, Welche Vorurteile und Werte haben sie?, etc.</a:t>
            </a:r>
          </a:p>
          <a:p>
            <a:pPr marL="342900" indent="-342900">
              <a:buAutoNum type="arabicPeriod"/>
            </a:pPr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Clustern + Sortieren:</a:t>
            </a:r>
            <a:b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 nach Abschluss Beobachtung die gewonnen Erkenntnisse clustern und in Themenblöcke sortieren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-&gt; daraus Muster erkennen</a:t>
            </a:r>
            <a:b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Tipp: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Fragen an jeweilige Bedürfnisse anpassen</a:t>
            </a:r>
            <a:endParaRPr lang="de-DE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DA2BC9BF-7E0D-473E-A4DA-2C0A37D377D1}"/>
              </a:ext>
            </a:extLst>
          </p:cNvPr>
          <p:cNvSpPr txBox="1"/>
          <p:nvPr/>
        </p:nvSpPr>
        <p:spPr>
          <a:xfrm>
            <a:off x="9038483" y="1918812"/>
            <a:ext cx="252608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geeignet für ungeübte Designteams -&gt; leicht verständlich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Erkenntnisse lassen sich schnell zusammenführen</a:t>
            </a:r>
            <a:endParaRPr lang="de-DE" sz="1400" dirty="0"/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76FCCBA9-AF4A-44A4-9FE7-D7772D731621}"/>
              </a:ext>
            </a:extLst>
          </p:cNvPr>
          <p:cNvSpPr txBox="1"/>
          <p:nvPr/>
        </p:nvSpPr>
        <p:spPr>
          <a:xfrm>
            <a:off x="9038177" y="4000899"/>
            <a:ext cx="24397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beschreibt die Beziehung zwischen Person und gesamten Ökosystem nicht angemessen</a:t>
            </a:r>
          </a:p>
        </p:txBody>
      </p:sp>
    </p:spTree>
    <p:extLst>
      <p:ext uri="{BB962C8B-B14F-4D97-AF65-F5344CB8AC3E}">
        <p14:creationId xmlns:p14="http://schemas.microsoft.com/office/powerpoint/2010/main" val="4129362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9F21F6-92A5-4FC0-8FF2-91D3CD1BC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2023" y="326990"/>
            <a:ext cx="3878621" cy="444772"/>
          </a:xfrm>
        </p:spPr>
        <p:txBody>
          <a:bodyPr>
            <a:noAutofit/>
          </a:bodyPr>
          <a:lstStyle/>
          <a:p>
            <a:r>
              <a:rPr lang="de-DE" sz="4400" b="1" dirty="0">
                <a:solidFill>
                  <a:srgbClr val="5CB600"/>
                </a:solidFill>
                <a:latin typeface="Raleway"/>
              </a:rPr>
              <a:t>AEIOU</a:t>
            </a:r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CAA35CD6-B1D4-40E4-B598-774124A3DB2A}"/>
              </a:ext>
            </a:extLst>
          </p:cNvPr>
          <p:cNvGrpSpPr/>
          <p:nvPr/>
        </p:nvGrpSpPr>
        <p:grpSpPr>
          <a:xfrm>
            <a:off x="42323" y="55658"/>
            <a:ext cx="12113890" cy="6746683"/>
            <a:chOff x="32395" y="46049"/>
            <a:chExt cx="12113890" cy="6746683"/>
          </a:xfrm>
        </p:grpSpPr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46C17B34-D40E-44D8-8B07-FEC111BA31EA}"/>
                </a:ext>
              </a:extLst>
            </p:cNvPr>
            <p:cNvSpPr/>
            <p:nvPr/>
          </p:nvSpPr>
          <p:spPr>
            <a:xfrm rot="5400000">
              <a:off x="-3244573" y="3342235"/>
              <a:ext cx="6640335" cy="8640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C59732A0-1BAF-42CD-8BD4-5590BE1C6606}"/>
                </a:ext>
              </a:extLst>
            </p:cNvPr>
            <p:cNvSpPr/>
            <p:nvPr/>
          </p:nvSpPr>
          <p:spPr>
            <a:xfrm>
              <a:off x="34834" y="46049"/>
              <a:ext cx="12104915" cy="871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D47B8E43-96D4-45CC-BFC8-E02C18DC1B9E}"/>
                </a:ext>
              </a:extLst>
            </p:cNvPr>
            <p:cNvSpPr/>
            <p:nvPr/>
          </p:nvSpPr>
          <p:spPr>
            <a:xfrm>
              <a:off x="34834" y="6705602"/>
              <a:ext cx="12104915" cy="871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32D2DE2B-CBF2-4D16-B7F7-A9B3577F5E74}"/>
                </a:ext>
              </a:extLst>
            </p:cNvPr>
            <p:cNvSpPr/>
            <p:nvPr/>
          </p:nvSpPr>
          <p:spPr>
            <a:xfrm rot="5400000">
              <a:off x="8782919" y="3342235"/>
              <a:ext cx="6640331" cy="8640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76" name="Grafik 75">
            <a:extLst>
              <a:ext uri="{FF2B5EF4-FFF2-40B4-BE49-F238E27FC236}">
                <a16:creationId xmlns:a16="http://schemas.microsoft.com/office/drawing/2014/main" id="{EAA42D7F-267E-4042-9AF8-F8949448956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93" y="99223"/>
            <a:ext cx="794009" cy="520349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51FADE09-33F9-4E20-9BF3-FFBE862D70A2}"/>
              </a:ext>
            </a:extLst>
          </p:cNvPr>
          <p:cNvSpPr txBox="1"/>
          <p:nvPr/>
        </p:nvSpPr>
        <p:spPr>
          <a:xfrm>
            <a:off x="85522" y="602157"/>
            <a:ext cx="2021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5CB600"/>
                </a:solidFill>
              </a:rPr>
              <a:t>Innovation </a:t>
            </a:r>
            <a:r>
              <a:rPr lang="de-DE" sz="1600" b="1" dirty="0" err="1">
                <a:solidFill>
                  <a:srgbClr val="5CB600"/>
                </a:solidFill>
              </a:rPr>
              <a:t>ToolBox</a:t>
            </a:r>
            <a:endParaRPr lang="de-DE" sz="1600" b="1" dirty="0">
              <a:solidFill>
                <a:srgbClr val="5CB600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6315915-5823-4B66-808A-F595D6185F46}"/>
              </a:ext>
            </a:extLst>
          </p:cNvPr>
          <p:cNvSpPr/>
          <p:nvPr/>
        </p:nvSpPr>
        <p:spPr>
          <a:xfrm>
            <a:off x="107088" y="955426"/>
            <a:ext cx="12049125" cy="73419"/>
          </a:xfrm>
          <a:prstGeom prst="rect">
            <a:avLst/>
          </a:prstGeom>
          <a:solidFill>
            <a:srgbClr val="5CB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BBB3C111-8E70-4BFB-9D45-F32DE290E125}"/>
              </a:ext>
            </a:extLst>
          </p:cNvPr>
          <p:cNvGrpSpPr/>
          <p:nvPr/>
        </p:nvGrpSpPr>
        <p:grpSpPr>
          <a:xfrm>
            <a:off x="217193" y="1109260"/>
            <a:ext cx="11717142" cy="5219554"/>
            <a:chOff x="217193" y="1109259"/>
            <a:chExt cx="11717142" cy="5525536"/>
          </a:xfrm>
        </p:grpSpPr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96871124-7787-4632-AF41-A01283EAED97}"/>
                </a:ext>
              </a:extLst>
            </p:cNvPr>
            <p:cNvSpPr/>
            <p:nvPr/>
          </p:nvSpPr>
          <p:spPr>
            <a:xfrm>
              <a:off x="217193" y="1112363"/>
              <a:ext cx="11717141" cy="551471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B3AB93B9-5E41-4F71-BA89-4B65DA164F47}"/>
                </a:ext>
              </a:extLst>
            </p:cNvPr>
            <p:cNvCxnSpPr>
              <a:cxnSpLocks/>
            </p:cNvCxnSpPr>
            <p:nvPr/>
          </p:nvCxnSpPr>
          <p:spPr>
            <a:xfrm>
              <a:off x="2490428" y="1109259"/>
              <a:ext cx="35283" cy="55255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8705EAAB-ACB8-404C-9C1D-6F535EEB32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25711" y="5398044"/>
              <a:ext cx="940862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Gerader Verbinder 22">
              <a:extLst>
                <a:ext uri="{FF2B5EF4-FFF2-40B4-BE49-F238E27FC236}">
                  <a16:creationId xmlns:a16="http://schemas.microsoft.com/office/drawing/2014/main" id="{4399DAC8-B84C-4FDE-A31F-1E933520CB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7193" y="4381520"/>
              <a:ext cx="229087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Textfeld 23">
            <a:extLst>
              <a:ext uri="{FF2B5EF4-FFF2-40B4-BE49-F238E27FC236}">
                <a16:creationId xmlns:a16="http://schemas.microsoft.com/office/drawing/2014/main" id="{8B3B7CD9-3031-4CD0-A1D7-76FB549A96A2}"/>
              </a:ext>
            </a:extLst>
          </p:cNvPr>
          <p:cNvSpPr txBox="1"/>
          <p:nvPr/>
        </p:nvSpPr>
        <p:spPr>
          <a:xfrm>
            <a:off x="217193" y="1104645"/>
            <a:ext cx="1662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1. Recherche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03B5FB6F-B255-4D05-9049-E85F7D869BE9}"/>
              </a:ext>
            </a:extLst>
          </p:cNvPr>
          <p:cNvSpPr txBox="1"/>
          <p:nvPr/>
        </p:nvSpPr>
        <p:spPr>
          <a:xfrm>
            <a:off x="217267" y="4207864"/>
            <a:ext cx="18395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2. Beobachtung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D1B8FBF8-1AC9-4419-A105-BEEADEEB1024}"/>
              </a:ext>
            </a:extLst>
          </p:cNvPr>
          <p:cNvSpPr txBox="1"/>
          <p:nvPr/>
        </p:nvSpPr>
        <p:spPr>
          <a:xfrm>
            <a:off x="2661188" y="1097120"/>
            <a:ext cx="26866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3. Erfassung Ergebnisse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E56A30D5-AE50-429C-B060-ECC0AD944AE9}"/>
              </a:ext>
            </a:extLst>
          </p:cNvPr>
          <p:cNvSpPr txBox="1"/>
          <p:nvPr/>
        </p:nvSpPr>
        <p:spPr>
          <a:xfrm>
            <a:off x="2661188" y="5160544"/>
            <a:ext cx="26866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4. Auswertung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89EF4CB-0126-458C-8FDC-E8EFFFE0EAEF}"/>
              </a:ext>
            </a:extLst>
          </p:cNvPr>
          <p:cNvSpPr txBox="1"/>
          <p:nvPr/>
        </p:nvSpPr>
        <p:spPr>
          <a:xfrm>
            <a:off x="234761" y="1419270"/>
            <a:ext cx="195598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 hält sich der Nutzer auf?</a:t>
            </a:r>
          </a:p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kann ich Nutzer am besten kontaktieren?</a:t>
            </a:r>
            <a:endParaRPr lang="de-DE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A7A68058-E4A1-43F2-971B-C6310EC7AA3A}"/>
              </a:ext>
            </a:extLst>
          </p:cNvPr>
          <p:cNvSpPr txBox="1"/>
          <p:nvPr/>
        </p:nvSpPr>
        <p:spPr>
          <a:xfrm>
            <a:off x="257665" y="4577743"/>
            <a:ext cx="20691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Kunden/Nutzer in der Problemsituation beobachten.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FBA14AA1-0310-4F3B-9F57-07055A587DCB}"/>
              </a:ext>
            </a:extLst>
          </p:cNvPr>
          <p:cNvSpPr txBox="1"/>
          <p:nvPr/>
        </p:nvSpPr>
        <p:spPr>
          <a:xfrm>
            <a:off x="2661189" y="1430226"/>
            <a:ext cx="45968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Ergebnisse aus der Beobachtung in die Bereiche eintragen.</a:t>
            </a:r>
            <a:endParaRPr lang="de-DE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04DBC627-28D8-402E-9D16-3AED766D2054}"/>
              </a:ext>
            </a:extLst>
          </p:cNvPr>
          <p:cNvSpPr txBox="1"/>
          <p:nvPr/>
        </p:nvSpPr>
        <p:spPr>
          <a:xfrm>
            <a:off x="2661188" y="5598321"/>
            <a:ext cx="86641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 Abschluss der Beobachtung die gewonnenen Erkenntnisse clustern und in Themenblöcke sortieren. Daraus dann Muster erkennen und ableiten.</a:t>
            </a:r>
            <a:endParaRPr lang="de-DE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0664DD94-9E35-48AD-8827-77EF42113310}"/>
              </a:ext>
            </a:extLst>
          </p:cNvPr>
          <p:cNvCxnSpPr>
            <a:cxnSpLocks/>
          </p:cNvCxnSpPr>
          <p:nvPr/>
        </p:nvCxnSpPr>
        <p:spPr>
          <a:xfrm>
            <a:off x="4509777" y="1792582"/>
            <a:ext cx="0" cy="3272835"/>
          </a:xfrm>
          <a:prstGeom prst="line">
            <a:avLst/>
          </a:prstGeom>
          <a:ln w="19050">
            <a:solidFill>
              <a:srgbClr val="5C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99F1E74A-9A53-430F-B410-089CADAD8728}"/>
              </a:ext>
            </a:extLst>
          </p:cNvPr>
          <p:cNvCxnSpPr>
            <a:cxnSpLocks/>
          </p:cNvCxnSpPr>
          <p:nvPr/>
        </p:nvCxnSpPr>
        <p:spPr>
          <a:xfrm flipH="1">
            <a:off x="2661188" y="2369136"/>
            <a:ext cx="8985452" cy="0"/>
          </a:xfrm>
          <a:prstGeom prst="line">
            <a:avLst/>
          </a:prstGeom>
          <a:ln w="19050">
            <a:solidFill>
              <a:srgbClr val="5C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EA2F4999-E055-4ACF-A6C9-BDC14B9580A9}"/>
              </a:ext>
            </a:extLst>
          </p:cNvPr>
          <p:cNvCxnSpPr>
            <a:cxnSpLocks/>
          </p:cNvCxnSpPr>
          <p:nvPr/>
        </p:nvCxnSpPr>
        <p:spPr>
          <a:xfrm flipH="1">
            <a:off x="2661188" y="3035886"/>
            <a:ext cx="8985452" cy="0"/>
          </a:xfrm>
          <a:prstGeom prst="line">
            <a:avLst/>
          </a:prstGeom>
          <a:ln w="19050">
            <a:solidFill>
              <a:srgbClr val="5C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FCE6519F-5ED3-47D0-B0B2-85A75A2F71AB}"/>
              </a:ext>
            </a:extLst>
          </p:cNvPr>
          <p:cNvCxnSpPr>
            <a:cxnSpLocks/>
          </p:cNvCxnSpPr>
          <p:nvPr/>
        </p:nvCxnSpPr>
        <p:spPr>
          <a:xfrm flipH="1">
            <a:off x="2661188" y="3716857"/>
            <a:ext cx="8985452" cy="0"/>
          </a:xfrm>
          <a:prstGeom prst="line">
            <a:avLst/>
          </a:prstGeom>
          <a:ln w="19050">
            <a:solidFill>
              <a:srgbClr val="5C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E283E05D-AA91-47AC-A895-9C1E1C1C2045}"/>
              </a:ext>
            </a:extLst>
          </p:cNvPr>
          <p:cNvCxnSpPr>
            <a:cxnSpLocks/>
          </p:cNvCxnSpPr>
          <p:nvPr/>
        </p:nvCxnSpPr>
        <p:spPr>
          <a:xfrm flipH="1">
            <a:off x="2661188" y="4377141"/>
            <a:ext cx="8985452" cy="0"/>
          </a:xfrm>
          <a:prstGeom prst="line">
            <a:avLst/>
          </a:prstGeom>
          <a:ln w="19050">
            <a:solidFill>
              <a:srgbClr val="5C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feld 37">
            <a:extLst>
              <a:ext uri="{FF2B5EF4-FFF2-40B4-BE49-F238E27FC236}">
                <a16:creationId xmlns:a16="http://schemas.microsoft.com/office/drawing/2014/main" id="{3C8A38DD-D4F1-40BB-9C4E-4561E37D01B1}"/>
              </a:ext>
            </a:extLst>
          </p:cNvPr>
          <p:cNvSpPr txBox="1"/>
          <p:nvPr/>
        </p:nvSpPr>
        <p:spPr>
          <a:xfrm>
            <a:off x="2959324" y="1914872"/>
            <a:ext cx="13752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endParaRPr lang="de-DE" sz="1400" dirty="0"/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26D657A4-B3DE-4FA8-945F-302DDBC1B8CF}"/>
              </a:ext>
            </a:extLst>
          </p:cNvPr>
          <p:cNvSpPr txBox="1"/>
          <p:nvPr/>
        </p:nvSpPr>
        <p:spPr>
          <a:xfrm>
            <a:off x="2930840" y="2541513"/>
            <a:ext cx="13752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  <a:endParaRPr lang="de-DE" sz="1400" dirty="0"/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0E2DE38B-A6BD-4830-B619-5199D9FE05B1}"/>
              </a:ext>
            </a:extLst>
          </p:cNvPr>
          <p:cNvSpPr txBox="1"/>
          <p:nvPr/>
        </p:nvSpPr>
        <p:spPr>
          <a:xfrm>
            <a:off x="2959324" y="3190194"/>
            <a:ext cx="13752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Interaction</a:t>
            </a:r>
            <a:endParaRPr lang="de-DE" sz="1400" dirty="0"/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436F8CBC-8F58-4B86-9E3E-635733A00594}"/>
              </a:ext>
            </a:extLst>
          </p:cNvPr>
          <p:cNvSpPr txBox="1"/>
          <p:nvPr/>
        </p:nvSpPr>
        <p:spPr>
          <a:xfrm>
            <a:off x="2959324" y="3884704"/>
            <a:ext cx="13752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Objects</a:t>
            </a:r>
            <a:endParaRPr lang="de-DE" sz="1400" dirty="0"/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436B94FD-AD4A-4CED-8986-B7F5834DA31C}"/>
              </a:ext>
            </a:extLst>
          </p:cNvPr>
          <p:cNvSpPr txBox="1"/>
          <p:nvPr/>
        </p:nvSpPr>
        <p:spPr>
          <a:xfrm>
            <a:off x="2959324" y="4561802"/>
            <a:ext cx="13752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User</a:t>
            </a:r>
            <a:endParaRPr lang="de-DE" sz="1400" dirty="0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C81C2B96-DCEA-4D38-9EAF-51FE7B8A0BA8}"/>
              </a:ext>
            </a:extLst>
          </p:cNvPr>
          <p:cNvSpPr txBox="1"/>
          <p:nvPr/>
        </p:nvSpPr>
        <p:spPr>
          <a:xfrm>
            <a:off x="4768226" y="1879102"/>
            <a:ext cx="5887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passiert? Was tun die Personen? Welche Aufgabe haben die Personen? Was ist vorher und danach passiert?</a:t>
            </a:r>
            <a:endParaRPr lang="de-DE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03A23A7F-4DD9-4135-8611-EE428E008DD4}"/>
              </a:ext>
            </a:extLst>
          </p:cNvPr>
          <p:cNvSpPr txBox="1"/>
          <p:nvPr/>
        </p:nvSpPr>
        <p:spPr>
          <a:xfrm>
            <a:off x="4768227" y="2544546"/>
            <a:ext cx="65175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schaut die Umgebung aus? Wie ist der Charakter des Raumes und welche Funktion hat er?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0E2600A2-33FC-4F32-9C67-B77040530EE8}"/>
              </a:ext>
            </a:extLst>
          </p:cNvPr>
          <p:cNvSpPr txBox="1"/>
          <p:nvPr/>
        </p:nvSpPr>
        <p:spPr>
          <a:xfrm>
            <a:off x="4768227" y="3209231"/>
            <a:ext cx="58874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arbeiten die Systeme miteinander? Existieren Schnittstellen zwischen den Systemen? Wie tauschen sich die Benutzer untereinander aus?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6AD4F9C7-455A-4AF9-A016-F93F4F61515F}"/>
              </a:ext>
            </a:extLst>
          </p:cNvPr>
          <p:cNvSpPr txBox="1"/>
          <p:nvPr/>
        </p:nvSpPr>
        <p:spPr>
          <a:xfrm>
            <a:off x="4768226" y="3827960"/>
            <a:ext cx="64191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Welche Gegenstände und Geräte werden verwendet? In welcher Beziehung stehen die Gegenstände/Geräte zu der Aktivität? Wer verwendet die Gegenstände und in welchem Umfeld?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2385BDBF-11C8-4E42-AA44-9101C8C4235B}"/>
              </a:ext>
            </a:extLst>
          </p:cNvPr>
          <p:cNvSpPr txBox="1"/>
          <p:nvPr/>
        </p:nvSpPr>
        <p:spPr>
          <a:xfrm>
            <a:off x="4768227" y="4506003"/>
            <a:ext cx="45968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sind die Nutzer überhaupt? Welche Rolle haben die Nutzer? Welche Vorurteile und Werte haben sie?</a:t>
            </a:r>
            <a:endParaRPr lang="de-DE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408FC760-F92E-4999-B308-22DFC4E817E4}"/>
              </a:ext>
            </a:extLst>
          </p:cNvPr>
          <p:cNvSpPr txBox="1"/>
          <p:nvPr/>
        </p:nvSpPr>
        <p:spPr>
          <a:xfrm>
            <a:off x="2490428" y="6387039"/>
            <a:ext cx="103837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Quellen: 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https://userinterfacedesign.ch/design-methode-aeiou/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https://nativdigital.com/aeiou-methode/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de-DE" sz="1000" b="0" i="0" dirty="0">
                <a:solidFill>
                  <a:srgbClr val="1D1C1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Design </a:t>
            </a:r>
            <a:r>
              <a:rPr lang="de-DE" sz="1000" b="0" i="0" dirty="0" err="1">
                <a:solidFill>
                  <a:srgbClr val="1D1C1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Thinking</a:t>
            </a:r>
            <a:r>
              <a:rPr lang="de-DE" sz="1000" b="0" i="0" dirty="0">
                <a:solidFill>
                  <a:srgbClr val="1D1C1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b="0" i="0" dirty="0" err="1">
                <a:solidFill>
                  <a:srgbClr val="1D1C1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Toolbook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395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3D514A3-971B-4485-96A1-35DE9A8D0563}"/>
              </a:ext>
            </a:extLst>
          </p:cNvPr>
          <p:cNvGrpSpPr/>
          <p:nvPr/>
        </p:nvGrpSpPr>
        <p:grpSpPr>
          <a:xfrm>
            <a:off x="52518" y="-48831"/>
            <a:ext cx="12224071" cy="6871110"/>
            <a:chOff x="52518" y="-48831"/>
            <a:chExt cx="12224071" cy="6871110"/>
          </a:xfrm>
        </p:grpSpPr>
        <p:grpSp>
          <p:nvGrpSpPr>
            <p:cNvPr id="18" name="Gruppieren 17"/>
            <p:cNvGrpSpPr/>
            <p:nvPr/>
          </p:nvGrpSpPr>
          <p:grpSpPr>
            <a:xfrm>
              <a:off x="63360" y="-48831"/>
              <a:ext cx="12213229" cy="6871110"/>
              <a:chOff x="63360" y="-48831"/>
              <a:chExt cx="12213229" cy="6871110"/>
            </a:xfrm>
          </p:grpSpPr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9165D3B5-9ECB-4AA1-BFBE-D146BFADBE22}"/>
                  </a:ext>
                </a:extLst>
              </p:cNvPr>
              <p:cNvSpPr txBox="1"/>
              <p:nvPr/>
            </p:nvSpPr>
            <p:spPr>
              <a:xfrm>
                <a:off x="3589305" y="277499"/>
                <a:ext cx="496705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4400" b="1" dirty="0">
                    <a:solidFill>
                      <a:srgbClr val="5CB600"/>
                    </a:solidFill>
                    <a:latin typeface="Raleway"/>
                  </a:rPr>
                  <a:t>Probleminterview</a:t>
                </a:r>
              </a:p>
            </p:txBody>
          </p:sp>
          <p:grpSp>
            <p:nvGrpSpPr>
              <p:cNvPr id="16" name="Gruppieren 15"/>
              <p:cNvGrpSpPr/>
              <p:nvPr/>
            </p:nvGrpSpPr>
            <p:grpSpPr>
              <a:xfrm>
                <a:off x="63360" y="-48831"/>
                <a:ext cx="12213229" cy="6871110"/>
                <a:chOff x="83238" y="-48831"/>
                <a:chExt cx="12213229" cy="6871110"/>
              </a:xfrm>
            </p:grpSpPr>
            <p:sp>
              <p:nvSpPr>
                <p:cNvPr id="41" name="Rechteck 40">
                  <a:extLst>
                    <a:ext uri="{FF2B5EF4-FFF2-40B4-BE49-F238E27FC236}">
                      <a16:creationId xmlns:a16="http://schemas.microsoft.com/office/drawing/2014/main" id="{E7B5B36F-DC77-4B80-8E94-DDE2A31EA6F9}"/>
                    </a:ext>
                  </a:extLst>
                </p:cNvPr>
                <p:cNvSpPr/>
                <p:nvPr/>
              </p:nvSpPr>
              <p:spPr>
                <a:xfrm>
                  <a:off x="83238" y="1338346"/>
                  <a:ext cx="591847" cy="531185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3" name="Rechteck 42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0" y="1883674"/>
                  <a:ext cx="3186044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" name="Rechteck 39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3238" y="1884588"/>
                  <a:ext cx="3211969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marL="180000"/>
                  <a:endParaRPr lang="de-D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Rechteck 41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3295208" y="1883674"/>
                  <a:ext cx="5651114" cy="4234451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4" name="Rechteck 43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1" y="3962400"/>
                  <a:ext cx="3186044" cy="2159537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grpSp>
              <p:nvGrpSpPr>
                <p:cNvPr id="13" name="Gruppieren 12"/>
                <p:cNvGrpSpPr/>
                <p:nvPr/>
              </p:nvGrpSpPr>
              <p:grpSpPr>
                <a:xfrm>
                  <a:off x="83239" y="-48831"/>
                  <a:ext cx="12213228" cy="6871110"/>
                  <a:chOff x="83239" y="-48831"/>
                  <a:chExt cx="12213228" cy="6871110"/>
                </a:xfrm>
              </p:grpSpPr>
              <p:pic>
                <p:nvPicPr>
                  <p:cNvPr id="32" name="Grafik 31">
                    <a:extLst>
                      <a:ext uri="{FF2B5EF4-FFF2-40B4-BE49-F238E27FC236}">
                        <a16:creationId xmlns:a16="http://schemas.microsoft.com/office/drawing/2014/main" id="{BC2B7A0D-D0D1-4E5C-9185-72CA18810C0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-48831"/>
                    <a:ext cx="1490719" cy="976933"/>
                  </a:xfrm>
                  <a:prstGeom prst="rect">
                    <a:avLst/>
                  </a:prstGeom>
                </p:spPr>
              </p:pic>
              <p:sp>
                <p:nvSpPr>
                  <p:cNvPr id="33" name="Rechteck 32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3390677" y="1329914"/>
                    <a:ext cx="5555644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28575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Durchführung</a:t>
                    </a:r>
                  </a:p>
                </p:txBody>
              </p:sp>
              <p:sp>
                <p:nvSpPr>
                  <p:cNvPr id="38" name="Rechteck 37">
                    <a:extLst>
                      <a:ext uri="{FF2B5EF4-FFF2-40B4-BE49-F238E27FC236}">
                        <a16:creationId xmlns:a16="http://schemas.microsoft.com/office/drawing/2014/main" id="{47260A5F-E2D3-4643-AC62-198266A2F9D5}"/>
                      </a:ext>
                    </a:extLst>
                  </p:cNvPr>
                  <p:cNvSpPr/>
                  <p:nvPr/>
                </p:nvSpPr>
                <p:spPr>
                  <a:xfrm>
                    <a:off x="83239" y="1329914"/>
                    <a:ext cx="3404458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Anlass/ Situation</a:t>
                    </a:r>
                  </a:p>
                </p:txBody>
              </p:sp>
              <p:sp>
                <p:nvSpPr>
                  <p:cNvPr id="30" name="Rechteck 29">
                    <a:extLst>
                      <a:ext uri="{FF2B5EF4-FFF2-40B4-BE49-F238E27FC236}">
                        <a16:creationId xmlns:a16="http://schemas.microsoft.com/office/drawing/2014/main" id="{E7B5B36F-DC77-4B80-8E94-DDE2A31EA6F9}"/>
                      </a:ext>
                    </a:extLst>
                  </p:cNvPr>
                  <p:cNvSpPr/>
                  <p:nvPr/>
                </p:nvSpPr>
                <p:spPr>
                  <a:xfrm>
                    <a:off x="83240" y="66261"/>
                    <a:ext cx="12049125" cy="1263654"/>
                  </a:xfrm>
                  <a:prstGeom prst="rect">
                    <a:avLst/>
                  </a:prstGeom>
                  <a:noFill/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dirty="0"/>
                  </a:p>
                </p:txBody>
              </p:sp>
              <p:sp>
                <p:nvSpPr>
                  <p:cNvPr id="31" name="Rechteck 30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8980891" y="1353383"/>
                    <a:ext cx="3151473" cy="516147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Pros &amp; </a:t>
                    </a:r>
                    <a:r>
                      <a:rPr lang="de-DE" sz="2400" b="1" dirty="0" err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Cons</a:t>
                    </a:r>
                    <a:endPara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" name="Textfeld 1"/>
                  <p:cNvSpPr txBox="1"/>
                  <p:nvPr/>
                </p:nvSpPr>
                <p:spPr>
                  <a:xfrm>
                    <a:off x="149502" y="876290"/>
                    <a:ext cx="202150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DE" sz="1600" b="1" dirty="0">
                        <a:solidFill>
                          <a:srgbClr val="5CB600"/>
                        </a:solidFill>
                      </a:rPr>
                      <a:t>Innovation </a:t>
                    </a:r>
                    <a:r>
                      <a:rPr lang="de-DE" sz="1600" b="1" dirty="0" err="1">
                        <a:solidFill>
                          <a:srgbClr val="5CB600"/>
                        </a:solidFill>
                      </a:rPr>
                      <a:t>ToolBox</a:t>
                    </a:r>
                    <a:endParaRPr lang="de-DE" sz="1600" b="1" dirty="0">
                      <a:solidFill>
                        <a:srgbClr val="5CB600"/>
                      </a:solidFill>
                    </a:endParaRPr>
                  </a:p>
                </p:txBody>
              </p:sp>
              <p:sp>
                <p:nvSpPr>
                  <p:cNvPr id="4" name="Rechteck 3"/>
                  <p:cNvSpPr/>
                  <p:nvPr/>
                </p:nvSpPr>
                <p:spPr>
                  <a:xfrm>
                    <a:off x="11661913" y="1809559"/>
                    <a:ext cx="470451" cy="2434498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45" name="Rechteck 44"/>
                  <p:cNvSpPr/>
                  <p:nvPr/>
                </p:nvSpPr>
                <p:spPr>
                  <a:xfrm>
                    <a:off x="11661914" y="4230787"/>
                    <a:ext cx="470450" cy="2591492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pic>
                <p:nvPicPr>
                  <p:cNvPr id="7" name="Grafik 6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602466" y="2508437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46" name="Grafik 45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11570049" y="4521819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9" name="Grafik 8"/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1396691"/>
                    <a:ext cx="408398" cy="414494"/>
                  </a:xfrm>
                  <a:prstGeom prst="rect">
                    <a:avLst/>
                  </a:prstGeom>
                </p:spPr>
              </p:pic>
              <p:pic>
                <p:nvPicPr>
                  <p:cNvPr id="10" name="Grafik 9"/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461075" y="1369306"/>
                    <a:ext cx="493735" cy="487640"/>
                  </a:xfrm>
                  <a:prstGeom prst="rect">
                    <a:avLst/>
                  </a:prstGeom>
                </p:spPr>
              </p:pic>
              <p:pic>
                <p:nvPicPr>
                  <p:cNvPr id="11" name="Grafik 10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149849" y="1413352"/>
                    <a:ext cx="438876" cy="396207"/>
                  </a:xfrm>
                  <a:prstGeom prst="rect">
                    <a:avLst/>
                  </a:prstGeom>
                </p:spPr>
              </p:pic>
            </p:grpSp>
          </p:grpSp>
        </p:grp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6DC8EB1A-8FBE-4E72-BA5F-51744FB7C753}"/>
                </a:ext>
              </a:extLst>
            </p:cNvPr>
            <p:cNvSpPr txBox="1"/>
            <p:nvPr/>
          </p:nvSpPr>
          <p:spPr>
            <a:xfrm>
              <a:off x="52518" y="6180283"/>
              <a:ext cx="1152090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100" dirty="0">
                  <a:latin typeface="Arial" panose="020B0604020202020204" pitchFamily="34" charset="0"/>
                  <a:cs typeface="Arial" panose="020B0604020202020204" pitchFamily="34" charset="0"/>
                </a:rPr>
                <a:t>Quellen: </a:t>
              </a:r>
              <a:r>
                <a:rPr lang="de-DE" sz="1100" dirty="0">
                  <a:latin typeface="Arial" panose="020B0604020202020204" pitchFamily="34" charset="0"/>
                  <a:cs typeface="Arial" panose="020B0604020202020204" pitchFamily="34" charset="0"/>
                  <a:hlinkClick r:id="rId7"/>
                </a:rPr>
                <a:t>https://marcabraham.com/2015/06/24/interviewing-customers-to-explore-problems-and-solutions/</a:t>
              </a:r>
              <a:r>
                <a:rPr lang="de-DE" sz="1100" dirty="0">
                  <a:latin typeface="Arial" panose="020B0604020202020204" pitchFamily="34" charset="0"/>
                  <a:cs typeface="Arial" panose="020B0604020202020204" pitchFamily="34" charset="0"/>
                </a:rPr>
                <a:t>; https://startupdock.de/wp-content/uploads/2020/07/Leitfaden-Probleminterviews-Version-1.pdf</a:t>
              </a:r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5A5C54C2-0D53-4172-8C66-EB21FA4B4A94}"/>
                </a:ext>
              </a:extLst>
            </p:cNvPr>
            <p:cNvSpPr/>
            <p:nvPr/>
          </p:nvSpPr>
          <p:spPr>
            <a:xfrm>
              <a:off x="63359" y="6121937"/>
              <a:ext cx="12049125" cy="669802"/>
            </a:xfrm>
            <a:prstGeom prst="rect">
              <a:avLst/>
            </a:prstGeom>
            <a:noFill/>
            <a:ln w="76200">
              <a:solidFill>
                <a:srgbClr val="5CB6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27" name="Textfeld 26">
            <a:extLst>
              <a:ext uri="{FF2B5EF4-FFF2-40B4-BE49-F238E27FC236}">
                <a16:creationId xmlns:a16="http://schemas.microsoft.com/office/drawing/2014/main" id="{C82FCF02-69C2-49C8-9E8E-04C13E1953B3}"/>
              </a:ext>
            </a:extLst>
          </p:cNvPr>
          <p:cNvSpPr txBox="1"/>
          <p:nvPr/>
        </p:nvSpPr>
        <p:spPr>
          <a:xfrm>
            <a:off x="128095" y="1996575"/>
            <a:ext cx="3079745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Potenzielle Kunden persönlich oder telefonisch befragen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Produktrisiko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Marktrisiko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(Konkurrenz) und </a:t>
            </a: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Kundenrisiko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bestimmen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Bedürfnisse der Zielkunden studieren und Produktentwicklung an diesen Erkenntnissen ausrichten</a:t>
            </a:r>
          </a:p>
          <a:p>
            <a:endParaRPr lang="de-DE" dirty="0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5D918169-5617-4ADA-A0E4-B3E47044A213}"/>
              </a:ext>
            </a:extLst>
          </p:cNvPr>
          <p:cNvSpPr txBox="1"/>
          <p:nvPr/>
        </p:nvSpPr>
        <p:spPr>
          <a:xfrm>
            <a:off x="3458656" y="1996575"/>
            <a:ext cx="5293913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Begrüßung + Kurze Vorstellung 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des Projekts und das Ziel der Befragung</a:t>
            </a:r>
          </a:p>
          <a:p>
            <a:pPr marL="342900" indent="-342900">
              <a:buAutoNum type="arabicPeriod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Demografische Daten erfragen: 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Alter, Geschlecht, evtl. Familienstand, Erfahrungen, etc., um zu bestimmen ob befragte Person zur Zielgruppe gehört</a:t>
            </a:r>
          </a:p>
          <a:p>
            <a:pPr marL="342900" indent="-342900">
              <a:buAutoNum type="arabicPeriod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Beschreibung der Situation/ Kontext 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durch Interviewer/in um Befragten in eine Situation zu versetzen und Probleme festzustellen</a:t>
            </a:r>
          </a:p>
          <a:p>
            <a:pPr marL="342900" indent="-342900">
              <a:buAutoNum type="arabicPeriod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Fragen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zu Problemen, Rangfolge 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Probleme und Alternativen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2" indent="-171450">
              <a:buFontTx/>
              <a:buChar char="-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Zu Beginn ungestützte Fragen stellen</a:t>
            </a:r>
          </a:p>
          <a:p>
            <a:pPr marL="1085850" lvl="2" indent="-171450">
              <a:buFontTx/>
              <a:buChar char="-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Keine Rückmeldung auf ungestützte Fragen, dann gestützte Fragen</a:t>
            </a:r>
          </a:p>
          <a:p>
            <a:pPr marL="1085850" lvl="2" indent="-171450">
              <a:buFontTx/>
              <a:buChar char="-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Keine Lösungen verraten, sondern lediglich Fragen stellen</a:t>
            </a:r>
          </a:p>
          <a:p>
            <a:pPr marL="342900" indent="-342900">
              <a:buAutoNum type="arabicPeriod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Zusammenfassen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der Ergebnisse durch Interviewer/innen um evtl. Missverständnisse zu vermeiden</a:t>
            </a:r>
          </a:p>
          <a:p>
            <a:pPr marL="342900" indent="-342900">
              <a:buAutoNum type="arabicPeriod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Evtl. nächste Schritte erläutern + Verabschiedung: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kurze Erläuterung über die weiteren Schritte, Verwendung der Ergebnisse und nachfragen ob Befragten wieder teilnehmen würden </a:t>
            </a:r>
          </a:p>
          <a:p>
            <a:pPr marL="342900" indent="-342900">
              <a:buAutoNum type="arabicPeriod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Ergebnisse dokumentieren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C2D92797-1D13-45B6-BD7D-24B2C502A674}"/>
              </a:ext>
            </a:extLst>
          </p:cNvPr>
          <p:cNvSpPr txBox="1"/>
          <p:nvPr/>
        </p:nvSpPr>
        <p:spPr>
          <a:xfrm>
            <a:off x="9047343" y="1996575"/>
            <a:ext cx="252608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Detaillierter Einblicke in Denken der Kunden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Nicht kostspielig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Direktes verbales Feedback von Kunden</a:t>
            </a:r>
          </a:p>
          <a:p>
            <a:endParaRPr lang="de-DE" dirty="0"/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12F24A60-406E-4774-8580-F99AA81393D5}"/>
              </a:ext>
            </a:extLst>
          </p:cNvPr>
          <p:cNvSpPr txBox="1"/>
          <p:nvPr/>
        </p:nvSpPr>
        <p:spPr>
          <a:xfrm>
            <a:off x="9047343" y="4102066"/>
            <a:ext cx="24397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Risiko subjektiver Einflussnahme</a:t>
            </a:r>
          </a:p>
          <a:p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Abhängig von Informationen, die der Befragte kommunizieren kann</a:t>
            </a:r>
          </a:p>
        </p:txBody>
      </p:sp>
    </p:spTree>
    <p:extLst>
      <p:ext uri="{BB962C8B-B14F-4D97-AF65-F5344CB8AC3E}">
        <p14:creationId xmlns:p14="http://schemas.microsoft.com/office/powerpoint/2010/main" val="3595942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>
            <a:extLst>
              <a:ext uri="{FF2B5EF4-FFF2-40B4-BE49-F238E27FC236}">
                <a16:creationId xmlns:a16="http://schemas.microsoft.com/office/drawing/2014/main" id="{9993CC48-714B-4534-BF0E-1984884DA531}"/>
              </a:ext>
            </a:extLst>
          </p:cNvPr>
          <p:cNvSpPr txBox="1"/>
          <p:nvPr/>
        </p:nvSpPr>
        <p:spPr>
          <a:xfrm>
            <a:off x="341721" y="952311"/>
            <a:ext cx="264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Interviewphase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76FFA907-7C45-4698-ADCA-1A6FB8423979}"/>
              </a:ext>
            </a:extLst>
          </p:cNvPr>
          <p:cNvSpPr txBox="1"/>
          <p:nvPr/>
        </p:nvSpPr>
        <p:spPr>
          <a:xfrm>
            <a:off x="7273562" y="788581"/>
            <a:ext cx="264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Beispielfragestellungen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14F8DC0-B9ED-47F5-AFE4-45C1C0709403}"/>
              </a:ext>
            </a:extLst>
          </p:cNvPr>
          <p:cNvSpPr txBox="1"/>
          <p:nvPr/>
        </p:nvSpPr>
        <p:spPr>
          <a:xfrm>
            <a:off x="364271" y="1702622"/>
            <a:ext cx="32060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  Begrüßung </a:t>
            </a: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+ Kurze Vorstellung:</a:t>
            </a: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600ABDA3-4383-4DBD-AB48-B37EF8D7EDF0}"/>
              </a:ext>
            </a:extLst>
          </p:cNvPr>
          <p:cNvSpPr txBox="1"/>
          <p:nvPr/>
        </p:nvSpPr>
        <p:spPr>
          <a:xfrm>
            <a:off x="537577" y="3460864"/>
            <a:ext cx="50422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Alter, Geschlecht, evtl. Familienstand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Nationalität, Wohnort</a:t>
            </a:r>
            <a:b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-&gt; einiges kann man auch bei einem persönlichen Gespräch abschätzen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Erfahrungen, Beruf,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Kurze Einleitungsfragen um festzustellen ob interviewte Person zur Zielgruppe gehört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1B3C4B12-36B7-4E45-8691-85D8FE46F101}"/>
              </a:ext>
            </a:extLst>
          </p:cNvPr>
          <p:cNvSpPr txBox="1"/>
          <p:nvPr/>
        </p:nvSpPr>
        <p:spPr>
          <a:xfrm>
            <a:off x="530530" y="5367318"/>
            <a:ext cx="4717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Beschreibung der Situation um Befragten in eine Situation zu versetzen und Probleme festzustellen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11F45360-05DB-455D-9AF9-3745759C54EA}"/>
              </a:ext>
            </a:extLst>
          </p:cNvPr>
          <p:cNvSpPr txBox="1"/>
          <p:nvPr/>
        </p:nvSpPr>
        <p:spPr>
          <a:xfrm>
            <a:off x="424558" y="1924395"/>
            <a:ext cx="4633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Freundliche Begrüßung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Kurze Vorstellung von sich selbst und dem Projekt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Erläuterung warum diese Befragung durchgeführt wird bzw. das Ziel der Befragung erläutern.</a:t>
            </a:r>
            <a:endParaRPr lang="de-DE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AA7316B9-88EC-4351-BA0B-01445891172A}"/>
              </a:ext>
            </a:extLst>
          </p:cNvPr>
          <p:cNvSpPr txBox="1"/>
          <p:nvPr/>
        </p:nvSpPr>
        <p:spPr>
          <a:xfrm>
            <a:off x="341719" y="5108728"/>
            <a:ext cx="3807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3"/>
            </a:pPr>
            <a:r>
              <a:rPr lang="de-DE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Beschreibung </a:t>
            </a: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der Situation/ Kontext:</a:t>
            </a: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CAF7D855-DC83-4188-9353-1E853DEC11D2}"/>
              </a:ext>
            </a:extLst>
          </p:cNvPr>
          <p:cNvSpPr txBox="1"/>
          <p:nvPr/>
        </p:nvSpPr>
        <p:spPr>
          <a:xfrm>
            <a:off x="364271" y="3201240"/>
            <a:ext cx="29457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2"/>
            </a:pPr>
            <a:r>
              <a:rPr lang="de-DE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Demografische </a:t>
            </a: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Daten erfragen:</a:t>
            </a: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prechblase: rechteckig 2">
            <a:extLst>
              <a:ext uri="{FF2B5EF4-FFF2-40B4-BE49-F238E27FC236}">
                <a16:creationId xmlns:a16="http://schemas.microsoft.com/office/drawing/2014/main" id="{7C080815-C3C1-4F6F-A96C-0274DA66D274}"/>
              </a:ext>
            </a:extLst>
          </p:cNvPr>
          <p:cNvSpPr/>
          <p:nvPr/>
        </p:nvSpPr>
        <p:spPr>
          <a:xfrm>
            <a:off x="364271" y="1376540"/>
            <a:ext cx="5514975" cy="1406226"/>
          </a:xfrm>
          <a:prstGeom prst="wedgeRectCallout">
            <a:avLst/>
          </a:prstGeom>
          <a:noFill/>
          <a:ln w="28575">
            <a:solidFill>
              <a:srgbClr val="5CB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CB259CC7-FDDD-491B-9A5F-81958B25768F}"/>
              </a:ext>
            </a:extLst>
          </p:cNvPr>
          <p:cNvSpPr txBox="1"/>
          <p:nvPr/>
        </p:nvSpPr>
        <p:spPr>
          <a:xfrm>
            <a:off x="6297679" y="1331615"/>
            <a:ext cx="1694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Interviewter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08F75245-7A82-4445-8086-054D8C984CAA}"/>
              </a:ext>
            </a:extLst>
          </p:cNvPr>
          <p:cNvGrpSpPr/>
          <p:nvPr/>
        </p:nvGrpSpPr>
        <p:grpSpPr>
          <a:xfrm>
            <a:off x="35788" y="55658"/>
            <a:ext cx="12111450" cy="6746683"/>
            <a:chOff x="35788" y="55658"/>
            <a:chExt cx="12111450" cy="6746683"/>
          </a:xfrm>
        </p:grpSpPr>
        <p:cxnSp>
          <p:nvCxnSpPr>
            <p:cNvPr id="5" name="Gerade Verbindung mit Pfeil 4">
              <a:extLst>
                <a:ext uri="{FF2B5EF4-FFF2-40B4-BE49-F238E27FC236}">
                  <a16:creationId xmlns:a16="http://schemas.microsoft.com/office/drawing/2014/main" id="{44170CFB-A153-4236-AE94-F2EE448A0498}"/>
                </a:ext>
              </a:extLst>
            </p:cNvPr>
            <p:cNvCxnSpPr>
              <a:cxnSpLocks/>
            </p:cNvCxnSpPr>
            <p:nvPr/>
          </p:nvCxnSpPr>
          <p:spPr>
            <a:xfrm>
              <a:off x="5891493" y="1741705"/>
              <a:ext cx="454756" cy="198227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mit Pfeil 26">
              <a:extLst>
                <a:ext uri="{FF2B5EF4-FFF2-40B4-BE49-F238E27FC236}">
                  <a16:creationId xmlns:a16="http://schemas.microsoft.com/office/drawing/2014/main" id="{527DBF66-EE2F-44CB-AB2A-A48283D03BD7}"/>
                </a:ext>
              </a:extLst>
            </p:cNvPr>
            <p:cNvCxnSpPr/>
            <p:nvPr/>
          </p:nvCxnSpPr>
          <p:spPr>
            <a:xfrm>
              <a:off x="5857145" y="5440776"/>
              <a:ext cx="470260" cy="189083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mit Pfeil 27">
              <a:extLst>
                <a:ext uri="{FF2B5EF4-FFF2-40B4-BE49-F238E27FC236}">
                  <a16:creationId xmlns:a16="http://schemas.microsoft.com/office/drawing/2014/main" id="{523A194D-E87F-416D-A6E2-5D052BDF10F2}"/>
                </a:ext>
              </a:extLst>
            </p:cNvPr>
            <p:cNvCxnSpPr/>
            <p:nvPr/>
          </p:nvCxnSpPr>
          <p:spPr>
            <a:xfrm>
              <a:off x="5849000" y="3651229"/>
              <a:ext cx="470260" cy="189083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mit Pfeil 6">
              <a:extLst>
                <a:ext uri="{FF2B5EF4-FFF2-40B4-BE49-F238E27FC236}">
                  <a16:creationId xmlns:a16="http://schemas.microsoft.com/office/drawing/2014/main" id="{602538A7-4668-4497-BBE0-7A823118E828}"/>
                </a:ext>
              </a:extLst>
            </p:cNvPr>
            <p:cNvCxnSpPr/>
            <p:nvPr/>
          </p:nvCxnSpPr>
          <p:spPr>
            <a:xfrm flipH="1">
              <a:off x="5827419" y="2585378"/>
              <a:ext cx="470260" cy="542369"/>
            </a:xfrm>
            <a:prstGeom prst="straightConnector1">
              <a:avLst/>
            </a:prstGeom>
            <a:ln w="28575">
              <a:prstDash val="sys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Gerade Verbindung mit Pfeil 34">
              <a:extLst>
                <a:ext uri="{FF2B5EF4-FFF2-40B4-BE49-F238E27FC236}">
                  <a16:creationId xmlns:a16="http://schemas.microsoft.com/office/drawing/2014/main" id="{A2D42C16-39AF-4FAB-8BA8-008F322A8E64}"/>
                </a:ext>
              </a:extLst>
            </p:cNvPr>
            <p:cNvCxnSpPr/>
            <p:nvPr/>
          </p:nvCxnSpPr>
          <p:spPr>
            <a:xfrm flipH="1">
              <a:off x="5845363" y="6179748"/>
              <a:ext cx="470260" cy="542369"/>
            </a:xfrm>
            <a:prstGeom prst="straightConnector1">
              <a:avLst/>
            </a:prstGeom>
            <a:ln w="28575">
              <a:prstDash val="sys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Gerade Verbindung mit Pfeil 49">
              <a:extLst>
                <a:ext uri="{FF2B5EF4-FFF2-40B4-BE49-F238E27FC236}">
                  <a16:creationId xmlns:a16="http://schemas.microsoft.com/office/drawing/2014/main" id="{8DC31047-B693-4B5F-80D9-F0FF70C8766D}"/>
                </a:ext>
              </a:extLst>
            </p:cNvPr>
            <p:cNvCxnSpPr/>
            <p:nvPr/>
          </p:nvCxnSpPr>
          <p:spPr>
            <a:xfrm flipH="1">
              <a:off x="5817358" y="4496212"/>
              <a:ext cx="470260" cy="542369"/>
            </a:xfrm>
            <a:prstGeom prst="straightConnector1">
              <a:avLst/>
            </a:prstGeom>
            <a:ln w="28575">
              <a:prstDash val="sys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6E255B1F-CA84-4859-A873-BB123CAAD202}"/>
                </a:ext>
              </a:extLst>
            </p:cNvPr>
            <p:cNvGrpSpPr/>
            <p:nvPr/>
          </p:nvGrpSpPr>
          <p:grpSpPr>
            <a:xfrm>
              <a:off x="35788" y="55658"/>
              <a:ext cx="12111450" cy="6746683"/>
              <a:chOff x="35788" y="55658"/>
              <a:chExt cx="12111450" cy="6746683"/>
            </a:xfrm>
          </p:grpSpPr>
          <p:sp>
            <p:nvSpPr>
              <p:cNvPr id="31" name="Sprechblase: rechteckig 30">
                <a:extLst>
                  <a:ext uri="{FF2B5EF4-FFF2-40B4-BE49-F238E27FC236}">
                    <a16:creationId xmlns:a16="http://schemas.microsoft.com/office/drawing/2014/main" id="{B53B7C0C-E6AC-4F92-A03D-C4E9962E285C}"/>
                  </a:ext>
                </a:extLst>
              </p:cNvPr>
              <p:cNvSpPr/>
              <p:nvPr/>
            </p:nvSpPr>
            <p:spPr>
              <a:xfrm>
                <a:off x="327948" y="5044400"/>
                <a:ext cx="5514975" cy="1406226"/>
              </a:xfrm>
              <a:prstGeom prst="wedgeRectCallout">
                <a:avLst/>
              </a:prstGeom>
              <a:noFill/>
              <a:ln w="28575">
                <a:solidFill>
                  <a:srgbClr val="5CB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2" name="Sprechblase: rechteckig 31">
                <a:extLst>
                  <a:ext uri="{FF2B5EF4-FFF2-40B4-BE49-F238E27FC236}">
                    <a16:creationId xmlns:a16="http://schemas.microsoft.com/office/drawing/2014/main" id="{62205F8E-7A6C-4FF4-BFCA-3B86D88EE10B}"/>
                  </a:ext>
                </a:extLst>
              </p:cNvPr>
              <p:cNvSpPr/>
              <p:nvPr/>
            </p:nvSpPr>
            <p:spPr>
              <a:xfrm>
                <a:off x="6331127" y="5035497"/>
                <a:ext cx="5514975" cy="1406226"/>
              </a:xfrm>
              <a:prstGeom prst="wedgeRectCallout">
                <a:avLst/>
              </a:prstGeom>
              <a:noFill/>
              <a:ln w="28575">
                <a:solidFill>
                  <a:srgbClr val="5CB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3" name="Sprechblase: rechteckig 32">
                <a:extLst>
                  <a:ext uri="{FF2B5EF4-FFF2-40B4-BE49-F238E27FC236}">
                    <a16:creationId xmlns:a16="http://schemas.microsoft.com/office/drawing/2014/main" id="{7ADD5BE8-C5A5-42DA-B379-9D202E8DE798}"/>
                  </a:ext>
                </a:extLst>
              </p:cNvPr>
              <p:cNvSpPr/>
              <p:nvPr/>
            </p:nvSpPr>
            <p:spPr>
              <a:xfrm>
                <a:off x="6315625" y="3154513"/>
                <a:ext cx="5514975" cy="1406226"/>
              </a:xfrm>
              <a:prstGeom prst="wedgeRectCallout">
                <a:avLst/>
              </a:prstGeom>
              <a:noFill/>
              <a:ln w="28575">
                <a:solidFill>
                  <a:srgbClr val="5CB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34" name="Sprechblase: rechteckig 33">
                <a:extLst>
                  <a:ext uri="{FF2B5EF4-FFF2-40B4-BE49-F238E27FC236}">
                    <a16:creationId xmlns:a16="http://schemas.microsoft.com/office/drawing/2014/main" id="{24326F04-0C42-4494-BA1D-84C7FB5F4F03}"/>
                  </a:ext>
                </a:extLst>
              </p:cNvPr>
              <p:cNvSpPr/>
              <p:nvPr/>
            </p:nvSpPr>
            <p:spPr>
              <a:xfrm>
                <a:off x="6331127" y="1366048"/>
                <a:ext cx="5514975" cy="1406226"/>
              </a:xfrm>
              <a:prstGeom prst="wedgeRectCallout">
                <a:avLst/>
              </a:prstGeom>
              <a:noFill/>
              <a:ln w="28575">
                <a:solidFill>
                  <a:srgbClr val="5CB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39" name="Sprechblase: rechteckig 38">
                <a:extLst>
                  <a:ext uri="{FF2B5EF4-FFF2-40B4-BE49-F238E27FC236}">
                    <a16:creationId xmlns:a16="http://schemas.microsoft.com/office/drawing/2014/main" id="{FB82363A-06D2-4B88-8815-E1E0ABD161D5}"/>
                  </a:ext>
                </a:extLst>
              </p:cNvPr>
              <p:cNvSpPr/>
              <p:nvPr/>
            </p:nvSpPr>
            <p:spPr>
              <a:xfrm>
                <a:off x="345892" y="3147683"/>
                <a:ext cx="5514975" cy="1406226"/>
              </a:xfrm>
              <a:prstGeom prst="wedgeRectCallout">
                <a:avLst/>
              </a:prstGeom>
              <a:noFill/>
              <a:ln w="28575">
                <a:solidFill>
                  <a:srgbClr val="5CB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grpSp>
            <p:nvGrpSpPr>
              <p:cNvPr id="52" name="Gruppieren 51">
                <a:extLst>
                  <a:ext uri="{FF2B5EF4-FFF2-40B4-BE49-F238E27FC236}">
                    <a16:creationId xmlns:a16="http://schemas.microsoft.com/office/drawing/2014/main" id="{625568BA-6EF8-4742-809D-A02EC92F14C9}"/>
                  </a:ext>
                </a:extLst>
              </p:cNvPr>
              <p:cNvGrpSpPr/>
              <p:nvPr/>
            </p:nvGrpSpPr>
            <p:grpSpPr>
              <a:xfrm>
                <a:off x="35788" y="55658"/>
                <a:ext cx="12111450" cy="6746683"/>
                <a:chOff x="34834" y="46049"/>
                <a:chExt cx="12111450" cy="6746683"/>
              </a:xfrm>
            </p:grpSpPr>
            <p:sp>
              <p:nvSpPr>
                <p:cNvPr id="53" name="Rechteck 52">
                  <a:extLst>
                    <a:ext uri="{FF2B5EF4-FFF2-40B4-BE49-F238E27FC236}">
                      <a16:creationId xmlns:a16="http://schemas.microsoft.com/office/drawing/2014/main" id="{93E7CCF6-21DC-489D-9593-12661F5E5038}"/>
                    </a:ext>
                  </a:extLst>
                </p:cNvPr>
                <p:cNvSpPr/>
                <p:nvPr/>
              </p:nvSpPr>
              <p:spPr>
                <a:xfrm rot="5400000">
                  <a:off x="-3247234" y="3347336"/>
                  <a:ext cx="6640335" cy="76200"/>
                </a:xfrm>
                <a:prstGeom prst="rect">
                  <a:avLst/>
                </a:prstGeom>
                <a:solidFill>
                  <a:srgbClr val="5CB600"/>
                </a:solidFill>
                <a:ln>
                  <a:noFill/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54" name="Rechteck 53">
                  <a:extLst>
                    <a:ext uri="{FF2B5EF4-FFF2-40B4-BE49-F238E27FC236}">
                      <a16:creationId xmlns:a16="http://schemas.microsoft.com/office/drawing/2014/main" id="{2CB5E289-8C91-42A8-85B8-E1FB035DAF00}"/>
                    </a:ext>
                  </a:extLst>
                </p:cNvPr>
                <p:cNvSpPr/>
                <p:nvPr/>
              </p:nvSpPr>
              <p:spPr>
                <a:xfrm>
                  <a:off x="34834" y="46049"/>
                  <a:ext cx="12104915" cy="87130"/>
                </a:xfrm>
                <a:prstGeom prst="rect">
                  <a:avLst/>
                </a:prstGeom>
                <a:solidFill>
                  <a:srgbClr val="5CB600"/>
                </a:solidFill>
                <a:ln>
                  <a:noFill/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55" name="Rechteck 54">
                  <a:extLst>
                    <a:ext uri="{FF2B5EF4-FFF2-40B4-BE49-F238E27FC236}">
                      <a16:creationId xmlns:a16="http://schemas.microsoft.com/office/drawing/2014/main" id="{EA95DC17-26A0-4852-8ABA-925AD0339D49}"/>
                    </a:ext>
                  </a:extLst>
                </p:cNvPr>
                <p:cNvSpPr/>
                <p:nvPr/>
              </p:nvSpPr>
              <p:spPr>
                <a:xfrm>
                  <a:off x="34834" y="6705602"/>
                  <a:ext cx="12104915" cy="87130"/>
                </a:xfrm>
                <a:prstGeom prst="rect">
                  <a:avLst/>
                </a:prstGeom>
                <a:solidFill>
                  <a:srgbClr val="5CB600"/>
                </a:solidFill>
                <a:ln>
                  <a:noFill/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56" name="Rechteck 55">
                  <a:extLst>
                    <a:ext uri="{FF2B5EF4-FFF2-40B4-BE49-F238E27FC236}">
                      <a16:creationId xmlns:a16="http://schemas.microsoft.com/office/drawing/2014/main" id="{06AC7168-F99D-4D48-BC15-A3FE83943B53}"/>
                    </a:ext>
                  </a:extLst>
                </p:cNvPr>
                <p:cNvSpPr/>
                <p:nvPr/>
              </p:nvSpPr>
              <p:spPr>
                <a:xfrm rot="5400000">
                  <a:off x="8784751" y="3344068"/>
                  <a:ext cx="6640331" cy="82735"/>
                </a:xfrm>
                <a:prstGeom prst="rect">
                  <a:avLst/>
                </a:prstGeom>
                <a:solidFill>
                  <a:srgbClr val="5CB600"/>
                </a:solidFill>
                <a:ln>
                  <a:noFill/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</p:grpSp>
      </p:grpSp>
      <p:sp>
        <p:nvSpPr>
          <p:cNvPr id="73" name="Textfeld 72">
            <a:extLst>
              <a:ext uri="{FF2B5EF4-FFF2-40B4-BE49-F238E27FC236}">
                <a16:creationId xmlns:a16="http://schemas.microsoft.com/office/drawing/2014/main" id="{9165D3B5-9ECB-4AA1-BFBE-D146BFADBE22}"/>
              </a:ext>
            </a:extLst>
          </p:cNvPr>
          <p:cNvSpPr txBox="1"/>
          <p:nvPr/>
        </p:nvSpPr>
        <p:spPr>
          <a:xfrm>
            <a:off x="2476075" y="320408"/>
            <a:ext cx="87479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 smtClean="0">
                <a:solidFill>
                  <a:srgbClr val="5CB600"/>
                </a:solidFill>
                <a:latin typeface="Raleway"/>
              </a:rPr>
              <a:t>Probleminterview – Template (1)</a:t>
            </a:r>
            <a:endParaRPr lang="de-DE" sz="4400" b="1" dirty="0">
              <a:solidFill>
                <a:srgbClr val="5CB600"/>
              </a:solidFill>
              <a:latin typeface="Raleway"/>
            </a:endParaRPr>
          </a:p>
        </p:txBody>
      </p:sp>
      <p:pic>
        <p:nvPicPr>
          <p:cNvPr id="74" name="Grafik 73">
            <a:extLst>
              <a:ext uri="{FF2B5EF4-FFF2-40B4-BE49-F238E27FC236}">
                <a16:creationId xmlns:a16="http://schemas.microsoft.com/office/drawing/2014/main" id="{BC2B7A0D-D0D1-4E5C-9185-72CA18810C0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02" y="-48831"/>
            <a:ext cx="1490719" cy="976933"/>
          </a:xfrm>
          <a:prstGeom prst="rect">
            <a:avLst/>
          </a:prstGeom>
        </p:spPr>
      </p:pic>
      <p:sp>
        <p:nvSpPr>
          <p:cNvPr id="76" name="Textfeld 75"/>
          <p:cNvSpPr txBox="1"/>
          <p:nvPr/>
        </p:nvSpPr>
        <p:spPr>
          <a:xfrm>
            <a:off x="129624" y="876290"/>
            <a:ext cx="2021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5CB600"/>
                </a:solidFill>
              </a:rPr>
              <a:t>Innovation </a:t>
            </a:r>
            <a:r>
              <a:rPr lang="de-DE" sz="1600" b="1" dirty="0" err="1">
                <a:solidFill>
                  <a:srgbClr val="5CB600"/>
                </a:solidFill>
              </a:rPr>
              <a:t>ToolBox</a:t>
            </a:r>
            <a:endParaRPr lang="de-DE" sz="1600" b="1" dirty="0">
              <a:solidFill>
                <a:srgbClr val="5CB600"/>
              </a:solidFill>
            </a:endParaRP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38C5A3E7-4AA6-4DD4-BB72-879252ABA34B}"/>
              </a:ext>
            </a:extLst>
          </p:cNvPr>
          <p:cNvSpPr txBox="1"/>
          <p:nvPr/>
        </p:nvSpPr>
        <p:spPr>
          <a:xfrm>
            <a:off x="341719" y="1324421"/>
            <a:ext cx="1694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Interviewer</a:t>
            </a:r>
          </a:p>
        </p:txBody>
      </p:sp>
    </p:spTree>
    <p:extLst>
      <p:ext uri="{BB962C8B-B14F-4D97-AF65-F5344CB8AC3E}">
        <p14:creationId xmlns:p14="http://schemas.microsoft.com/office/powerpoint/2010/main" val="1756776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>
            <a:extLst>
              <a:ext uri="{FF2B5EF4-FFF2-40B4-BE49-F238E27FC236}">
                <a16:creationId xmlns:a16="http://schemas.microsoft.com/office/drawing/2014/main" id="{9993CC48-714B-4534-BF0E-1984884DA531}"/>
              </a:ext>
            </a:extLst>
          </p:cNvPr>
          <p:cNvSpPr txBox="1"/>
          <p:nvPr/>
        </p:nvSpPr>
        <p:spPr>
          <a:xfrm>
            <a:off x="345894" y="770729"/>
            <a:ext cx="264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Interviewphase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76FFA907-7C45-4698-ADCA-1A6FB8423979}"/>
              </a:ext>
            </a:extLst>
          </p:cNvPr>
          <p:cNvSpPr txBox="1"/>
          <p:nvPr/>
        </p:nvSpPr>
        <p:spPr>
          <a:xfrm>
            <a:off x="7273562" y="788581"/>
            <a:ext cx="264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Beispielfragestellungen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FE559F3B-CFBE-4FD7-A957-2568CF0B96AF}"/>
              </a:ext>
            </a:extLst>
          </p:cNvPr>
          <p:cNvGrpSpPr/>
          <p:nvPr/>
        </p:nvGrpSpPr>
        <p:grpSpPr>
          <a:xfrm>
            <a:off x="35788" y="55658"/>
            <a:ext cx="12111450" cy="6746683"/>
            <a:chOff x="35788" y="55658"/>
            <a:chExt cx="12111450" cy="6746683"/>
          </a:xfrm>
        </p:grpSpPr>
        <p:sp>
          <p:nvSpPr>
            <p:cNvPr id="32" name="Sprechblase: rechteckig 31">
              <a:extLst>
                <a:ext uri="{FF2B5EF4-FFF2-40B4-BE49-F238E27FC236}">
                  <a16:creationId xmlns:a16="http://schemas.microsoft.com/office/drawing/2014/main" id="{62205F8E-7A6C-4FF4-BFCA-3B86D88EE10B}"/>
                </a:ext>
              </a:extLst>
            </p:cNvPr>
            <p:cNvSpPr/>
            <p:nvPr/>
          </p:nvSpPr>
          <p:spPr>
            <a:xfrm>
              <a:off x="6313183" y="4815849"/>
              <a:ext cx="5514975" cy="1406226"/>
            </a:xfrm>
            <a:prstGeom prst="wedgeRectCallou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Sprechblase: rechteckig 32">
              <a:extLst>
                <a:ext uri="{FF2B5EF4-FFF2-40B4-BE49-F238E27FC236}">
                  <a16:creationId xmlns:a16="http://schemas.microsoft.com/office/drawing/2014/main" id="{7ADD5BE8-C5A5-42DA-B379-9D202E8DE798}"/>
                </a:ext>
              </a:extLst>
            </p:cNvPr>
            <p:cNvSpPr/>
            <p:nvPr/>
          </p:nvSpPr>
          <p:spPr>
            <a:xfrm>
              <a:off x="6305431" y="3015390"/>
              <a:ext cx="5514975" cy="1406226"/>
            </a:xfrm>
            <a:prstGeom prst="wedgeRectCallou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Sprechblase: rechteckig 33">
              <a:extLst>
                <a:ext uri="{FF2B5EF4-FFF2-40B4-BE49-F238E27FC236}">
                  <a16:creationId xmlns:a16="http://schemas.microsoft.com/office/drawing/2014/main" id="{24326F04-0C42-4494-BA1D-84C7FB5F4F03}"/>
                </a:ext>
              </a:extLst>
            </p:cNvPr>
            <p:cNvSpPr/>
            <p:nvPr/>
          </p:nvSpPr>
          <p:spPr>
            <a:xfrm>
              <a:off x="6315623" y="1213816"/>
              <a:ext cx="5514975" cy="1406226"/>
            </a:xfrm>
            <a:prstGeom prst="wedgeRectCallou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5" name="Gerade Verbindung mit Pfeil 4">
              <a:extLst>
                <a:ext uri="{FF2B5EF4-FFF2-40B4-BE49-F238E27FC236}">
                  <a16:creationId xmlns:a16="http://schemas.microsoft.com/office/drawing/2014/main" id="{44170CFB-A153-4236-AE94-F2EE448A0498}"/>
                </a:ext>
              </a:extLst>
            </p:cNvPr>
            <p:cNvCxnSpPr>
              <a:cxnSpLocks/>
            </p:cNvCxnSpPr>
            <p:nvPr/>
          </p:nvCxnSpPr>
          <p:spPr>
            <a:xfrm>
              <a:off x="5852522" y="1763835"/>
              <a:ext cx="454756" cy="198227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mit Pfeil 26">
              <a:extLst>
                <a:ext uri="{FF2B5EF4-FFF2-40B4-BE49-F238E27FC236}">
                  <a16:creationId xmlns:a16="http://schemas.microsoft.com/office/drawing/2014/main" id="{527DBF66-EE2F-44CB-AB2A-A48283D03BD7}"/>
                </a:ext>
              </a:extLst>
            </p:cNvPr>
            <p:cNvCxnSpPr/>
            <p:nvPr/>
          </p:nvCxnSpPr>
          <p:spPr>
            <a:xfrm>
              <a:off x="5847721" y="4852818"/>
              <a:ext cx="470260" cy="189083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mit Pfeil 27">
              <a:extLst>
                <a:ext uri="{FF2B5EF4-FFF2-40B4-BE49-F238E27FC236}">
                  <a16:creationId xmlns:a16="http://schemas.microsoft.com/office/drawing/2014/main" id="{523A194D-E87F-416D-A6E2-5D052BDF10F2}"/>
                </a:ext>
              </a:extLst>
            </p:cNvPr>
            <p:cNvCxnSpPr/>
            <p:nvPr/>
          </p:nvCxnSpPr>
          <p:spPr>
            <a:xfrm>
              <a:off x="5860872" y="3212043"/>
              <a:ext cx="470260" cy="189083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mit Pfeil 34">
              <a:extLst>
                <a:ext uri="{FF2B5EF4-FFF2-40B4-BE49-F238E27FC236}">
                  <a16:creationId xmlns:a16="http://schemas.microsoft.com/office/drawing/2014/main" id="{A2D42C16-39AF-4FAB-8BA8-008F322A8E64}"/>
                </a:ext>
              </a:extLst>
            </p:cNvPr>
            <p:cNvCxnSpPr>
              <a:cxnSpLocks/>
              <a:endCxn id="74" idx="3"/>
            </p:cNvCxnSpPr>
            <p:nvPr/>
          </p:nvCxnSpPr>
          <p:spPr>
            <a:xfrm flipH="1">
              <a:off x="5854485" y="5427822"/>
              <a:ext cx="439528" cy="491510"/>
            </a:xfrm>
            <a:prstGeom prst="straightConnector1">
              <a:avLst/>
            </a:prstGeom>
            <a:ln w="28575">
              <a:prstDash val="sys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Gerade Verbindung mit Pfeil 49">
              <a:extLst>
                <a:ext uri="{FF2B5EF4-FFF2-40B4-BE49-F238E27FC236}">
                  <a16:creationId xmlns:a16="http://schemas.microsoft.com/office/drawing/2014/main" id="{8DC31047-B693-4B5F-80D9-F0FF70C8766D}"/>
                </a:ext>
              </a:extLst>
            </p:cNvPr>
            <p:cNvCxnSpPr/>
            <p:nvPr/>
          </p:nvCxnSpPr>
          <p:spPr>
            <a:xfrm flipH="1">
              <a:off x="5829725" y="3718915"/>
              <a:ext cx="470260" cy="542369"/>
            </a:xfrm>
            <a:prstGeom prst="straightConnector1">
              <a:avLst/>
            </a:prstGeom>
            <a:ln w="28575">
              <a:prstDash val="sys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52" name="Gruppieren 51">
              <a:extLst>
                <a:ext uri="{FF2B5EF4-FFF2-40B4-BE49-F238E27FC236}">
                  <a16:creationId xmlns:a16="http://schemas.microsoft.com/office/drawing/2014/main" id="{625568BA-6EF8-4742-809D-A02EC92F14C9}"/>
                </a:ext>
              </a:extLst>
            </p:cNvPr>
            <p:cNvGrpSpPr/>
            <p:nvPr/>
          </p:nvGrpSpPr>
          <p:grpSpPr>
            <a:xfrm>
              <a:off x="35788" y="55658"/>
              <a:ext cx="12111450" cy="6746683"/>
              <a:chOff x="34834" y="46049"/>
              <a:chExt cx="12111450" cy="6746683"/>
            </a:xfrm>
          </p:grpSpPr>
          <p:sp>
            <p:nvSpPr>
              <p:cNvPr id="53" name="Rechteck 52">
                <a:extLst>
                  <a:ext uri="{FF2B5EF4-FFF2-40B4-BE49-F238E27FC236}">
                    <a16:creationId xmlns:a16="http://schemas.microsoft.com/office/drawing/2014/main" id="{93E7CCF6-21DC-489D-9593-12661F5E5038}"/>
                  </a:ext>
                </a:extLst>
              </p:cNvPr>
              <p:cNvSpPr/>
              <p:nvPr/>
            </p:nvSpPr>
            <p:spPr>
              <a:xfrm rot="5400000">
                <a:off x="-3247234" y="3347336"/>
                <a:ext cx="6640335" cy="76200"/>
              </a:xfrm>
              <a:prstGeom prst="rect">
                <a:avLst/>
              </a:prstGeom>
              <a:solidFill>
                <a:srgbClr val="5CB600"/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4" name="Rechteck 53">
                <a:extLst>
                  <a:ext uri="{FF2B5EF4-FFF2-40B4-BE49-F238E27FC236}">
                    <a16:creationId xmlns:a16="http://schemas.microsoft.com/office/drawing/2014/main" id="{2CB5E289-8C91-42A8-85B8-E1FB035DAF00}"/>
                  </a:ext>
                </a:extLst>
              </p:cNvPr>
              <p:cNvSpPr/>
              <p:nvPr/>
            </p:nvSpPr>
            <p:spPr>
              <a:xfrm>
                <a:off x="34834" y="46049"/>
                <a:ext cx="12104915" cy="87130"/>
              </a:xfrm>
              <a:prstGeom prst="rect">
                <a:avLst/>
              </a:prstGeom>
              <a:solidFill>
                <a:srgbClr val="5CB600"/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5" name="Rechteck 54">
                <a:extLst>
                  <a:ext uri="{FF2B5EF4-FFF2-40B4-BE49-F238E27FC236}">
                    <a16:creationId xmlns:a16="http://schemas.microsoft.com/office/drawing/2014/main" id="{EA95DC17-26A0-4852-8ABA-925AD0339D49}"/>
                  </a:ext>
                </a:extLst>
              </p:cNvPr>
              <p:cNvSpPr/>
              <p:nvPr/>
            </p:nvSpPr>
            <p:spPr>
              <a:xfrm>
                <a:off x="34834" y="6705602"/>
                <a:ext cx="12104915" cy="87130"/>
              </a:xfrm>
              <a:prstGeom prst="rect">
                <a:avLst/>
              </a:prstGeom>
              <a:solidFill>
                <a:srgbClr val="5CB600"/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6" name="Rechteck 55">
                <a:extLst>
                  <a:ext uri="{FF2B5EF4-FFF2-40B4-BE49-F238E27FC236}">
                    <a16:creationId xmlns:a16="http://schemas.microsoft.com/office/drawing/2014/main" id="{06AC7168-F99D-4D48-BC15-A3FE83943B53}"/>
                  </a:ext>
                </a:extLst>
              </p:cNvPr>
              <p:cNvSpPr/>
              <p:nvPr/>
            </p:nvSpPr>
            <p:spPr>
              <a:xfrm rot="5400000">
                <a:off x="8784751" y="3344068"/>
                <a:ext cx="6640331" cy="82735"/>
              </a:xfrm>
              <a:prstGeom prst="rect">
                <a:avLst/>
              </a:prstGeom>
              <a:solidFill>
                <a:srgbClr val="5CB600"/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41" name="Sprechblase: rechteckig 40">
              <a:extLst>
                <a:ext uri="{FF2B5EF4-FFF2-40B4-BE49-F238E27FC236}">
                  <a16:creationId xmlns:a16="http://schemas.microsoft.com/office/drawing/2014/main" id="{CF27A946-2B88-4439-BD4C-6C2D86B9C282}"/>
                </a:ext>
              </a:extLst>
            </p:cNvPr>
            <p:cNvSpPr/>
            <p:nvPr/>
          </p:nvSpPr>
          <p:spPr>
            <a:xfrm>
              <a:off x="326147" y="3903230"/>
              <a:ext cx="5514975" cy="1152082"/>
            </a:xfrm>
            <a:prstGeom prst="wedgeRectCallou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7" name="Gerade Verbindung mit Pfeil 6">
              <a:extLst>
                <a:ext uri="{FF2B5EF4-FFF2-40B4-BE49-F238E27FC236}">
                  <a16:creationId xmlns:a16="http://schemas.microsoft.com/office/drawing/2014/main" id="{602538A7-4668-4497-BBE0-7A823118E828}"/>
                </a:ext>
              </a:extLst>
            </p:cNvPr>
            <p:cNvCxnSpPr/>
            <p:nvPr/>
          </p:nvCxnSpPr>
          <p:spPr>
            <a:xfrm flipH="1">
              <a:off x="5842923" y="2226453"/>
              <a:ext cx="470260" cy="542369"/>
            </a:xfrm>
            <a:prstGeom prst="straightConnector1">
              <a:avLst/>
            </a:prstGeom>
            <a:ln w="28575">
              <a:prstDash val="sys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Textfeld 44">
            <a:extLst>
              <a:ext uri="{FF2B5EF4-FFF2-40B4-BE49-F238E27FC236}">
                <a16:creationId xmlns:a16="http://schemas.microsoft.com/office/drawing/2014/main" id="{66E2AF54-9558-4A49-B828-C43D1AD3DCED}"/>
              </a:ext>
            </a:extLst>
          </p:cNvPr>
          <p:cNvSpPr txBox="1"/>
          <p:nvPr/>
        </p:nvSpPr>
        <p:spPr>
          <a:xfrm>
            <a:off x="302458" y="1197602"/>
            <a:ext cx="552135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4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Fragen zu Problemen, Rangfolge Probleme und Lösungen zu den Problemen: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CD00B4D1-286C-4C9E-87BC-632D98077F21}"/>
              </a:ext>
            </a:extLst>
          </p:cNvPr>
          <p:cNvSpPr txBox="1"/>
          <p:nvPr/>
        </p:nvSpPr>
        <p:spPr>
          <a:xfrm>
            <a:off x="319033" y="2636115"/>
            <a:ext cx="29457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5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Zusammenfassen:</a:t>
            </a: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feld 56">
            <a:extLst>
              <a:ext uri="{FF2B5EF4-FFF2-40B4-BE49-F238E27FC236}">
                <a16:creationId xmlns:a16="http://schemas.microsoft.com/office/drawing/2014/main" id="{9020489A-B047-49A5-8F5D-6D4EE8D3BE39}"/>
              </a:ext>
            </a:extLst>
          </p:cNvPr>
          <p:cNvSpPr txBox="1"/>
          <p:nvPr/>
        </p:nvSpPr>
        <p:spPr>
          <a:xfrm>
            <a:off x="431208" y="2858219"/>
            <a:ext cx="52307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Mündliche Zusammenfassung der Ergebnisse, Probleme und warum diese wichtig sind.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Nachfragen ob alles richtig verstanden wurde um Missverständnisse zu vermeiden. </a:t>
            </a:r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0CF89700-D464-48FC-B387-28920F6C1A0D}"/>
              </a:ext>
            </a:extLst>
          </p:cNvPr>
          <p:cNvSpPr txBox="1"/>
          <p:nvPr/>
        </p:nvSpPr>
        <p:spPr>
          <a:xfrm>
            <a:off x="429139" y="4288987"/>
            <a:ext cx="5514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Kurze Erläuterung über die weiteren Schritte und die Verwendung der Ergebnisse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Sind Sie mit einer erneuten Kontaktaufnahme mit unserer zukünftigen Demo einverstanden?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Können Sie uns noch weitere Kontakten aus Ihrem Netzwerk vermitteln?/ Kennen Sie noch jemanden der ein guter Kandidat für dieses Thema sein könnte?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Freundliche Verabschiedung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2DC84A00-F011-4EF2-888B-5A13BB50442F}"/>
              </a:ext>
            </a:extLst>
          </p:cNvPr>
          <p:cNvSpPr txBox="1"/>
          <p:nvPr/>
        </p:nvSpPr>
        <p:spPr>
          <a:xfrm>
            <a:off x="289095" y="4064481"/>
            <a:ext cx="44039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6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Evtl. nächste Schritte erläutern + Verabschiedung:</a:t>
            </a: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84764627-183A-41C1-8B2E-EF680A005AD9}"/>
              </a:ext>
            </a:extLst>
          </p:cNvPr>
          <p:cNvSpPr txBox="1"/>
          <p:nvPr/>
        </p:nvSpPr>
        <p:spPr>
          <a:xfrm>
            <a:off x="300492" y="5512532"/>
            <a:ext cx="29457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7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Ergebnisse dokumentieren:</a:t>
            </a: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0A2EE0F1-DCC2-4B3A-BAC9-CA71C763118F}"/>
              </a:ext>
            </a:extLst>
          </p:cNvPr>
          <p:cNvSpPr txBox="1"/>
          <p:nvPr/>
        </p:nvSpPr>
        <p:spPr>
          <a:xfrm>
            <a:off x="429139" y="5703888"/>
            <a:ext cx="44628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Abschließende Dokumentation der Ergebnisse zur Sicherung der Daten.</a:t>
            </a:r>
          </a:p>
        </p:txBody>
      </p:sp>
      <p:sp>
        <p:nvSpPr>
          <p:cNvPr id="72" name="Sprechblase: rechteckig 71">
            <a:extLst>
              <a:ext uri="{FF2B5EF4-FFF2-40B4-BE49-F238E27FC236}">
                <a16:creationId xmlns:a16="http://schemas.microsoft.com/office/drawing/2014/main" id="{254019F1-6EAD-4833-9A01-E51C8F49906E}"/>
              </a:ext>
            </a:extLst>
          </p:cNvPr>
          <p:cNvSpPr/>
          <p:nvPr/>
        </p:nvSpPr>
        <p:spPr>
          <a:xfrm>
            <a:off x="313009" y="1193039"/>
            <a:ext cx="5514975" cy="1152082"/>
          </a:xfrm>
          <a:prstGeom prst="wedgeRectCallout">
            <a:avLst/>
          </a:prstGeom>
          <a:noFill/>
          <a:ln w="28575">
            <a:solidFill>
              <a:srgbClr val="5CB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Sprechblase: rechteckig 72">
            <a:extLst>
              <a:ext uri="{FF2B5EF4-FFF2-40B4-BE49-F238E27FC236}">
                <a16:creationId xmlns:a16="http://schemas.microsoft.com/office/drawing/2014/main" id="{54A00C59-FA71-4F00-B4B6-60CCC1DAEBB5}"/>
              </a:ext>
            </a:extLst>
          </p:cNvPr>
          <p:cNvSpPr/>
          <p:nvPr/>
        </p:nvSpPr>
        <p:spPr>
          <a:xfrm>
            <a:off x="306405" y="2636002"/>
            <a:ext cx="5514975" cy="1152082"/>
          </a:xfrm>
          <a:prstGeom prst="wedgeRectCallout">
            <a:avLst/>
          </a:prstGeom>
          <a:noFill/>
          <a:ln w="28575">
            <a:solidFill>
              <a:srgbClr val="5CB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Sprechblase: rechteckig 73">
            <a:extLst>
              <a:ext uri="{FF2B5EF4-FFF2-40B4-BE49-F238E27FC236}">
                <a16:creationId xmlns:a16="http://schemas.microsoft.com/office/drawing/2014/main" id="{5524347E-D718-44E0-BAA4-74C6AA46A9F5}"/>
              </a:ext>
            </a:extLst>
          </p:cNvPr>
          <p:cNvSpPr/>
          <p:nvPr/>
        </p:nvSpPr>
        <p:spPr>
          <a:xfrm>
            <a:off x="302458" y="5510528"/>
            <a:ext cx="5514975" cy="1152082"/>
          </a:xfrm>
          <a:prstGeom prst="wedgeRectCallout">
            <a:avLst/>
          </a:prstGeom>
          <a:noFill/>
          <a:ln w="28575">
            <a:solidFill>
              <a:srgbClr val="5CB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60B5AC5-E077-4CE4-B0C3-1FEB0B294C8C}"/>
              </a:ext>
            </a:extLst>
          </p:cNvPr>
          <p:cNvSpPr txBox="1"/>
          <p:nvPr/>
        </p:nvSpPr>
        <p:spPr>
          <a:xfrm>
            <a:off x="450729" y="1421958"/>
            <a:ext cx="52270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Warum haben Sie sich für die aktuelle Lösung entschieden?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Was stört Sie?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Wo entstehen Reibungen und Unzufriedenheiten?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Was bindet Sie an die aktuelle Lösung?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Welche Probleme oder Herausforderungen sind aufgetreten?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9165D3B5-9ECB-4AA1-BFBE-D146BFADBE22}"/>
              </a:ext>
            </a:extLst>
          </p:cNvPr>
          <p:cNvSpPr txBox="1"/>
          <p:nvPr/>
        </p:nvSpPr>
        <p:spPr>
          <a:xfrm>
            <a:off x="2476075" y="320408"/>
            <a:ext cx="89836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 smtClean="0">
                <a:solidFill>
                  <a:srgbClr val="5CB600"/>
                </a:solidFill>
                <a:latin typeface="Raleway"/>
              </a:rPr>
              <a:t>Probleminterview – Template (2)</a:t>
            </a:r>
            <a:endParaRPr lang="de-DE" sz="4400" b="1" dirty="0">
              <a:solidFill>
                <a:srgbClr val="5CB600"/>
              </a:solidFill>
              <a:latin typeface="Raleway"/>
            </a:endParaRPr>
          </a:p>
        </p:txBody>
      </p:sp>
      <p:pic>
        <p:nvPicPr>
          <p:cNvPr id="39" name="Grafik 38">
            <a:extLst>
              <a:ext uri="{FF2B5EF4-FFF2-40B4-BE49-F238E27FC236}">
                <a16:creationId xmlns:a16="http://schemas.microsoft.com/office/drawing/2014/main" id="{BC2B7A0D-D0D1-4E5C-9185-72CA18810C0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02" y="-48831"/>
            <a:ext cx="1490719" cy="976933"/>
          </a:xfrm>
          <a:prstGeom prst="rect">
            <a:avLst/>
          </a:prstGeom>
        </p:spPr>
      </p:pic>
      <p:sp>
        <p:nvSpPr>
          <p:cNvPr id="40" name="Textfeld 39"/>
          <p:cNvSpPr txBox="1"/>
          <p:nvPr/>
        </p:nvSpPr>
        <p:spPr>
          <a:xfrm>
            <a:off x="129624" y="876290"/>
            <a:ext cx="2021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5CB600"/>
                </a:solidFill>
              </a:rPr>
              <a:t>Innovation </a:t>
            </a:r>
            <a:r>
              <a:rPr lang="de-DE" sz="1600" b="1" dirty="0" err="1">
                <a:solidFill>
                  <a:srgbClr val="5CB600"/>
                </a:solidFill>
              </a:rPr>
              <a:t>ToolBox</a:t>
            </a:r>
            <a:endParaRPr lang="de-DE" sz="1600" b="1" dirty="0">
              <a:solidFill>
                <a:srgbClr val="5CB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076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3D514A3-971B-4485-96A1-35DE9A8D0563}"/>
              </a:ext>
            </a:extLst>
          </p:cNvPr>
          <p:cNvGrpSpPr/>
          <p:nvPr/>
        </p:nvGrpSpPr>
        <p:grpSpPr>
          <a:xfrm>
            <a:off x="52518" y="-48831"/>
            <a:ext cx="12224071" cy="6871110"/>
            <a:chOff x="52518" y="-48831"/>
            <a:chExt cx="12224071" cy="6871110"/>
          </a:xfrm>
        </p:grpSpPr>
        <p:grpSp>
          <p:nvGrpSpPr>
            <p:cNvPr id="18" name="Gruppieren 17"/>
            <p:cNvGrpSpPr/>
            <p:nvPr/>
          </p:nvGrpSpPr>
          <p:grpSpPr>
            <a:xfrm>
              <a:off x="63360" y="-48831"/>
              <a:ext cx="12213229" cy="6871110"/>
              <a:chOff x="63360" y="-48831"/>
              <a:chExt cx="12213229" cy="6871110"/>
            </a:xfrm>
          </p:grpSpPr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9165D3B5-9ECB-4AA1-BFBE-D146BFADBE22}"/>
                  </a:ext>
                </a:extLst>
              </p:cNvPr>
              <p:cNvSpPr txBox="1"/>
              <p:nvPr/>
            </p:nvSpPr>
            <p:spPr>
              <a:xfrm>
                <a:off x="3589305" y="277499"/>
                <a:ext cx="496705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4400" b="1" dirty="0">
                    <a:solidFill>
                      <a:srgbClr val="5CB600"/>
                    </a:solidFill>
                    <a:latin typeface="Raleway"/>
                  </a:rPr>
                  <a:t>Persona</a:t>
                </a:r>
              </a:p>
            </p:txBody>
          </p:sp>
          <p:grpSp>
            <p:nvGrpSpPr>
              <p:cNvPr id="16" name="Gruppieren 15"/>
              <p:cNvGrpSpPr/>
              <p:nvPr/>
            </p:nvGrpSpPr>
            <p:grpSpPr>
              <a:xfrm>
                <a:off x="63360" y="-48831"/>
                <a:ext cx="12213229" cy="6871110"/>
                <a:chOff x="83238" y="-48831"/>
                <a:chExt cx="12213229" cy="6871110"/>
              </a:xfrm>
            </p:grpSpPr>
            <p:sp>
              <p:nvSpPr>
                <p:cNvPr id="41" name="Rechteck 40">
                  <a:extLst>
                    <a:ext uri="{FF2B5EF4-FFF2-40B4-BE49-F238E27FC236}">
                      <a16:creationId xmlns:a16="http://schemas.microsoft.com/office/drawing/2014/main" id="{E7B5B36F-DC77-4B80-8E94-DDE2A31EA6F9}"/>
                    </a:ext>
                  </a:extLst>
                </p:cNvPr>
                <p:cNvSpPr/>
                <p:nvPr/>
              </p:nvSpPr>
              <p:spPr>
                <a:xfrm>
                  <a:off x="83238" y="1338346"/>
                  <a:ext cx="591847" cy="531185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3" name="Rechteck 42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0" y="1883674"/>
                  <a:ext cx="3186044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" name="Rechteck 39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3238" y="1884588"/>
                  <a:ext cx="3211969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marL="180000"/>
                  <a:endParaRPr lang="de-D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Rechteck 41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3295208" y="1883674"/>
                  <a:ext cx="5651114" cy="4234451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4" name="Rechteck 43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1" y="3962400"/>
                  <a:ext cx="3186044" cy="2159537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grpSp>
              <p:nvGrpSpPr>
                <p:cNvPr id="13" name="Gruppieren 12"/>
                <p:cNvGrpSpPr/>
                <p:nvPr/>
              </p:nvGrpSpPr>
              <p:grpSpPr>
                <a:xfrm>
                  <a:off x="83239" y="-48831"/>
                  <a:ext cx="12213228" cy="6871110"/>
                  <a:chOff x="83239" y="-48831"/>
                  <a:chExt cx="12213228" cy="6871110"/>
                </a:xfrm>
              </p:grpSpPr>
              <p:pic>
                <p:nvPicPr>
                  <p:cNvPr id="32" name="Grafik 31">
                    <a:extLst>
                      <a:ext uri="{FF2B5EF4-FFF2-40B4-BE49-F238E27FC236}">
                        <a16:creationId xmlns:a16="http://schemas.microsoft.com/office/drawing/2014/main" id="{BC2B7A0D-D0D1-4E5C-9185-72CA18810C0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-48831"/>
                    <a:ext cx="1490719" cy="976933"/>
                  </a:xfrm>
                  <a:prstGeom prst="rect">
                    <a:avLst/>
                  </a:prstGeom>
                </p:spPr>
              </p:pic>
              <p:sp>
                <p:nvSpPr>
                  <p:cNvPr id="33" name="Rechteck 32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3390677" y="1329914"/>
                    <a:ext cx="5555644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28575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Durchführung</a:t>
                    </a:r>
                  </a:p>
                </p:txBody>
              </p:sp>
              <p:sp>
                <p:nvSpPr>
                  <p:cNvPr id="38" name="Rechteck 37">
                    <a:extLst>
                      <a:ext uri="{FF2B5EF4-FFF2-40B4-BE49-F238E27FC236}">
                        <a16:creationId xmlns:a16="http://schemas.microsoft.com/office/drawing/2014/main" id="{47260A5F-E2D3-4643-AC62-198266A2F9D5}"/>
                      </a:ext>
                    </a:extLst>
                  </p:cNvPr>
                  <p:cNvSpPr/>
                  <p:nvPr/>
                </p:nvSpPr>
                <p:spPr>
                  <a:xfrm>
                    <a:off x="83239" y="1329914"/>
                    <a:ext cx="3404458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Anlass/ Situation</a:t>
                    </a:r>
                  </a:p>
                </p:txBody>
              </p:sp>
              <p:sp>
                <p:nvSpPr>
                  <p:cNvPr id="30" name="Rechteck 29">
                    <a:extLst>
                      <a:ext uri="{FF2B5EF4-FFF2-40B4-BE49-F238E27FC236}">
                        <a16:creationId xmlns:a16="http://schemas.microsoft.com/office/drawing/2014/main" id="{E7B5B36F-DC77-4B80-8E94-DDE2A31EA6F9}"/>
                      </a:ext>
                    </a:extLst>
                  </p:cNvPr>
                  <p:cNvSpPr/>
                  <p:nvPr/>
                </p:nvSpPr>
                <p:spPr>
                  <a:xfrm>
                    <a:off x="83240" y="66261"/>
                    <a:ext cx="12049125" cy="1263654"/>
                  </a:xfrm>
                  <a:prstGeom prst="rect">
                    <a:avLst/>
                  </a:prstGeom>
                  <a:noFill/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dirty="0"/>
                  </a:p>
                </p:txBody>
              </p:sp>
              <p:sp>
                <p:nvSpPr>
                  <p:cNvPr id="31" name="Rechteck 30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8980891" y="1353383"/>
                    <a:ext cx="3151473" cy="516147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Pros &amp; </a:t>
                    </a:r>
                    <a:r>
                      <a:rPr lang="de-DE" sz="2400" b="1" dirty="0" err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Cons</a:t>
                    </a:r>
                    <a:endPara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" name="Textfeld 1"/>
                  <p:cNvSpPr txBox="1"/>
                  <p:nvPr/>
                </p:nvSpPr>
                <p:spPr>
                  <a:xfrm>
                    <a:off x="149502" y="876290"/>
                    <a:ext cx="202150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DE" sz="1600" b="1" dirty="0">
                        <a:solidFill>
                          <a:srgbClr val="5CB600"/>
                        </a:solidFill>
                      </a:rPr>
                      <a:t>Innovation </a:t>
                    </a:r>
                    <a:r>
                      <a:rPr lang="de-DE" sz="1600" b="1" dirty="0" err="1">
                        <a:solidFill>
                          <a:srgbClr val="5CB600"/>
                        </a:solidFill>
                      </a:rPr>
                      <a:t>ToolBox</a:t>
                    </a:r>
                    <a:endParaRPr lang="de-DE" sz="1600" b="1" dirty="0">
                      <a:solidFill>
                        <a:srgbClr val="5CB600"/>
                      </a:solidFill>
                    </a:endParaRPr>
                  </a:p>
                </p:txBody>
              </p:sp>
              <p:sp>
                <p:nvSpPr>
                  <p:cNvPr id="4" name="Rechteck 3"/>
                  <p:cNvSpPr/>
                  <p:nvPr/>
                </p:nvSpPr>
                <p:spPr>
                  <a:xfrm>
                    <a:off x="11661913" y="1809559"/>
                    <a:ext cx="470451" cy="2434498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45" name="Rechteck 44"/>
                  <p:cNvSpPr/>
                  <p:nvPr/>
                </p:nvSpPr>
                <p:spPr>
                  <a:xfrm>
                    <a:off x="11661914" y="4230787"/>
                    <a:ext cx="470450" cy="2591492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pic>
                <p:nvPicPr>
                  <p:cNvPr id="7" name="Grafik 6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602466" y="2508437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46" name="Grafik 45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11570049" y="4521819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9" name="Grafik 8"/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1396691"/>
                    <a:ext cx="408398" cy="414494"/>
                  </a:xfrm>
                  <a:prstGeom prst="rect">
                    <a:avLst/>
                  </a:prstGeom>
                </p:spPr>
              </p:pic>
              <p:pic>
                <p:nvPicPr>
                  <p:cNvPr id="10" name="Grafik 9"/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461075" y="1369306"/>
                    <a:ext cx="493735" cy="487640"/>
                  </a:xfrm>
                  <a:prstGeom prst="rect">
                    <a:avLst/>
                  </a:prstGeom>
                </p:spPr>
              </p:pic>
              <p:pic>
                <p:nvPicPr>
                  <p:cNvPr id="11" name="Grafik 10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149849" y="1413352"/>
                    <a:ext cx="438876" cy="396207"/>
                  </a:xfrm>
                  <a:prstGeom prst="rect">
                    <a:avLst/>
                  </a:prstGeom>
                </p:spPr>
              </p:pic>
            </p:grpSp>
          </p:grpSp>
        </p:grp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6DC8EB1A-8FBE-4E72-BA5F-51744FB7C753}"/>
                </a:ext>
              </a:extLst>
            </p:cNvPr>
            <p:cNvSpPr txBox="1"/>
            <p:nvPr/>
          </p:nvSpPr>
          <p:spPr>
            <a:xfrm>
              <a:off x="52518" y="6180283"/>
              <a:ext cx="115300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</a:rPr>
                <a:t>Quellen: </a:t>
              </a:r>
              <a:r>
                <a:rPr lang="en-US" sz="1000" b="0" i="0" dirty="0" err="1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Busche</a:t>
              </a:r>
              <a:r>
                <a:rPr lang="en-US" sz="1000" b="0" i="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(2015), Lean Branding; Gothelf/</a:t>
              </a:r>
              <a:r>
                <a:rPr lang="en-US" sz="1000" b="0" i="0" dirty="0" err="1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Seiden</a:t>
              </a:r>
              <a:r>
                <a:rPr lang="en-US" sz="1000" b="0" i="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(2013), Lean UX; </a:t>
              </a:r>
              <a:r>
                <a:rPr lang="en-US" sz="1000" b="0" i="0" dirty="0" err="1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Curedale</a:t>
              </a:r>
              <a:r>
                <a:rPr lang="en-US" sz="1000" b="0" i="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(2013), Design Methods; </a:t>
              </a:r>
              <a:r>
                <a:rPr lang="de-DE" sz="1000" b="0" i="0" dirty="0">
                  <a:effectLst/>
                  <a:latin typeface="Arial" panose="020B0604020202020204" pitchFamily="34" charset="0"/>
                  <a:hlinkClick r:id="rId7"/>
                </a:rPr>
                <a:t>https://www.netspirits.de/blog/personas-erstellen/</a:t>
              </a:r>
              <a:r>
                <a:rPr lang="de-DE" sz="1000" b="0" i="0" dirty="0">
                  <a:effectLst/>
                  <a:latin typeface="Arial" panose="020B0604020202020204" pitchFamily="34" charset="0"/>
                </a:rPr>
                <a:t>; </a:t>
              </a:r>
              <a:r>
                <a:rPr lang="de-DE" sz="1000" b="0" i="0" dirty="0">
                  <a:effectLst/>
                  <a:latin typeface="Arial" panose="020B0604020202020204" pitchFamily="34" charset="0"/>
                  <a:hlinkClick r:id="rId8"/>
                </a:rPr>
                <a:t>https://www.reachx.de/6-punkte-anleitung-zur-erstellung-individueller-personas/</a:t>
              </a:r>
              <a:r>
                <a:rPr lang="de-DE" sz="1000" b="0" i="0" dirty="0">
                  <a:effectLst/>
                  <a:latin typeface="Arial" panose="020B0604020202020204" pitchFamily="34" charset="0"/>
                </a:rPr>
                <a:t>; </a:t>
              </a:r>
              <a:r>
                <a:rPr lang="de-DE" sz="1000" b="0" i="0" dirty="0">
                  <a:effectLst/>
                  <a:latin typeface="Arial" panose="020B0604020202020204" pitchFamily="34" charset="0"/>
                  <a:hlinkClick r:id="rId7"/>
                </a:rPr>
                <a:t>https://www.netspirits.de/blog/personas-erstellen/</a:t>
              </a:r>
              <a:r>
                <a:rPr lang="de-DE" sz="1000" b="0" i="0" dirty="0">
                  <a:effectLst/>
                  <a:latin typeface="Arial" panose="020B0604020202020204" pitchFamily="34" charset="0"/>
                </a:rPr>
                <a:t> </a:t>
              </a:r>
              <a:endParaRPr lang="en-US" sz="1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DE" sz="1200" dirty="0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5A5C54C2-0D53-4172-8C66-EB21FA4B4A94}"/>
                </a:ext>
              </a:extLst>
            </p:cNvPr>
            <p:cNvSpPr/>
            <p:nvPr/>
          </p:nvSpPr>
          <p:spPr>
            <a:xfrm>
              <a:off x="63359" y="6121937"/>
              <a:ext cx="12049125" cy="669802"/>
            </a:xfrm>
            <a:prstGeom prst="rect">
              <a:avLst/>
            </a:prstGeom>
            <a:noFill/>
            <a:ln w="76200">
              <a:solidFill>
                <a:srgbClr val="5CB6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27" name="Textfeld 26">
            <a:extLst>
              <a:ext uri="{FF2B5EF4-FFF2-40B4-BE49-F238E27FC236}">
                <a16:creationId xmlns:a16="http://schemas.microsoft.com/office/drawing/2014/main" id="{ACD737BC-A81F-4E79-BAF4-5D54470B58EE}"/>
              </a:ext>
            </a:extLst>
          </p:cNvPr>
          <p:cNvSpPr txBox="1"/>
          <p:nvPr/>
        </p:nvSpPr>
        <p:spPr>
          <a:xfrm>
            <a:off x="-45815" y="1936551"/>
            <a:ext cx="329758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Personas sind archetypische Charaktere, die eine Gruppe von Nutzern symbolisiert, welche Ziele, Verhalten und Probleme teilen.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Basis für jede kundenorientierte Aktivität: </a:t>
            </a:r>
            <a:r>
              <a:rPr lang="de-DE" sz="1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Marketing, Produktentwicklung, Unternehmensstrategie; Vertriebsaktivitäten, Service, etc.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Tiefes Verständnis des Kundenverhaltens erlangen und Empathie aufzubauen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Anforderungen, Wünsche und Bedürfnisse vom Nutzer erfahren und somit Risiko verringern am Nutzer vorbei zu entwickeln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Perspektive auf Ziel- bzw. Nutzergruppe erhalten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Es entsteht eine Zielgruppenbeschreibung, welche als Orientierungs- u. Entscheidungshilfe dient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Personas werden immer als spezifisches Individuum repräsentiert und werden ständig überprüft und weiterentwickelt.</a:t>
            </a:r>
            <a:endParaRPr lang="de-DE" sz="1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DF459D7C-A5FD-43DB-817E-FB30776087D5}"/>
              </a:ext>
            </a:extLst>
          </p:cNvPr>
          <p:cNvSpPr txBox="1"/>
          <p:nvPr/>
        </p:nvSpPr>
        <p:spPr>
          <a:xfrm>
            <a:off x="3286080" y="1928262"/>
            <a:ext cx="5421433" cy="3901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1662">
              <a:spcBef>
                <a:spcPts val="667"/>
              </a:spcBef>
              <a:buClr>
                <a:srgbClr val="000000"/>
              </a:buClr>
              <a:buSzPts val="1100"/>
            </a:pPr>
            <a:r>
              <a:rPr lang="de-DE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Vorbereitung:</a:t>
            </a: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Zielsetzung klären (z.B. Welchen Nutzen soll die Persona dem Unternehmen bringen?)</a:t>
            </a:r>
          </a:p>
          <a:p>
            <a:pPr marL="440262" indent="-228600">
              <a:spcBef>
                <a:spcPts val="667"/>
              </a:spcBef>
              <a:buClr>
                <a:srgbClr val="000000"/>
              </a:buClr>
              <a:buSzPts val="1100"/>
              <a:buFontTx/>
              <a:buAutoNum type="arabicPeriod"/>
            </a:pPr>
            <a:r>
              <a:rPr lang="de-DE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Demographische und Soziographische Daten </a:t>
            </a: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sammeln und auswerten: 	- </a:t>
            </a:r>
            <a:r>
              <a:rPr lang="de-DE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Alter, Geschlecht, Nationalität, Wohnort</a:t>
            </a:r>
            <a:br>
              <a:rPr lang="de-DE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- Zugehörigkeit zu Haushalten bestimmter Größe</a:t>
            </a:r>
            <a:br>
              <a:rPr lang="de-DE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- Lebensstile, Gewohnheiten, Hobby</a:t>
            </a: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Bildung, sozialer Status, Einkommen, etc.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diese quantitativen Daten können aus Datenbanken, Webanalyse Tools, Bewertungsplattformen etc. gewonnen werden</a:t>
            </a:r>
          </a:p>
          <a:p>
            <a:pPr marL="440262" indent="-228600">
              <a:spcBef>
                <a:spcPts val="667"/>
              </a:spcBef>
              <a:buClr>
                <a:srgbClr val="000000"/>
              </a:buClr>
              <a:buSzPts val="1100"/>
              <a:buFontTx/>
              <a:buAutoNum type="arabicPeriod"/>
            </a:pPr>
            <a:r>
              <a:rPr lang="de-DE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Qualitative Daten </a:t>
            </a: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Interviews erheben und auswerten: Emotionen und Werte der Menschen analysieren. Dazu gehören: 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Werte + Moral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Ängste + Wünsche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Motivation + Bedürfnisse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Probleme + Abneigungen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Ziele + Verhalten um diese Ziele zu erreichen + Probleme beim 	  Verfolgen der Ziele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Interviews mit Mitarbeitern im Kundenkontakt oder direkt mit Kunden durchführen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durchschnittliche 10-12 Interviews durchführen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Fragenkatalog erstellen um den roten Faden zu behalten im Interview und Interview aufzeichnen, wenn möglich</a:t>
            </a:r>
          </a:p>
          <a:p>
            <a:pPr marL="440262" indent="-228600">
              <a:spcBef>
                <a:spcPts val="667"/>
              </a:spcBef>
              <a:buClr>
                <a:srgbClr val="000000"/>
              </a:buClr>
              <a:buSzPts val="1100"/>
              <a:buAutoNum type="arabicPeriod"/>
            </a:pPr>
            <a:r>
              <a:rPr lang="de-DE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Daten auswerten: </a:t>
            </a: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Informationen aus Interviews nach Gemeinsamkeiten und Mustern ordnen</a:t>
            </a:r>
            <a:endParaRPr lang="de-DE" sz="10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91B7F3CF-6865-4C38-B4E2-250F790E0DDC}"/>
              </a:ext>
            </a:extLst>
          </p:cNvPr>
          <p:cNvSpPr txBox="1"/>
          <p:nvPr/>
        </p:nvSpPr>
        <p:spPr>
          <a:xfrm>
            <a:off x="8794757" y="4000899"/>
            <a:ext cx="2439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3112" indent="-171450">
              <a:spcBef>
                <a:spcPts val="1333"/>
              </a:spcBef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Erstellung Persona ist abhängig von verfügbaren Datenmaterial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0DE273E5-A33F-4FA9-B1F1-1E7F24CAE0A4}"/>
              </a:ext>
            </a:extLst>
          </p:cNvPr>
          <p:cNvSpPr txBox="1"/>
          <p:nvPr/>
        </p:nvSpPr>
        <p:spPr>
          <a:xfrm>
            <a:off x="9044192" y="1908745"/>
            <a:ext cx="2526082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genauere Darstellung des Kunden als lediglich die Definierung der Zielgruppe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Hohe Kundenkenntnisse gewinnen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Maßgeblich für Unternehmenserfolg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Weniger Streuverluste, da Zielgruppenansprachen passender gestaltet werden (= Arbeit auf Kunden optimal ausgerichtet)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Kostengünstigere und zielgerichtete Kommunikation mit Kunden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451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3D514A3-971B-4485-96A1-35DE9A8D0563}"/>
              </a:ext>
            </a:extLst>
          </p:cNvPr>
          <p:cNvGrpSpPr/>
          <p:nvPr/>
        </p:nvGrpSpPr>
        <p:grpSpPr>
          <a:xfrm>
            <a:off x="52518" y="-48831"/>
            <a:ext cx="12224071" cy="6871110"/>
            <a:chOff x="52518" y="-48831"/>
            <a:chExt cx="12224071" cy="6871110"/>
          </a:xfrm>
        </p:grpSpPr>
        <p:grpSp>
          <p:nvGrpSpPr>
            <p:cNvPr id="18" name="Gruppieren 17"/>
            <p:cNvGrpSpPr/>
            <p:nvPr/>
          </p:nvGrpSpPr>
          <p:grpSpPr>
            <a:xfrm>
              <a:off x="63360" y="-48831"/>
              <a:ext cx="12213229" cy="6871110"/>
              <a:chOff x="63360" y="-48831"/>
              <a:chExt cx="12213229" cy="6871110"/>
            </a:xfrm>
          </p:grpSpPr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9165D3B5-9ECB-4AA1-BFBE-D146BFADBE22}"/>
                  </a:ext>
                </a:extLst>
              </p:cNvPr>
              <p:cNvSpPr txBox="1"/>
              <p:nvPr/>
            </p:nvSpPr>
            <p:spPr>
              <a:xfrm>
                <a:off x="3589305" y="277499"/>
                <a:ext cx="496705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4400" b="1" dirty="0">
                    <a:solidFill>
                      <a:srgbClr val="5CB600"/>
                    </a:solidFill>
                    <a:latin typeface="Raleway"/>
                  </a:rPr>
                  <a:t>Persona</a:t>
                </a:r>
              </a:p>
            </p:txBody>
          </p:sp>
          <p:grpSp>
            <p:nvGrpSpPr>
              <p:cNvPr id="16" name="Gruppieren 15"/>
              <p:cNvGrpSpPr/>
              <p:nvPr/>
            </p:nvGrpSpPr>
            <p:grpSpPr>
              <a:xfrm>
                <a:off x="63360" y="-48831"/>
                <a:ext cx="12213229" cy="6871110"/>
                <a:chOff x="83238" y="-48831"/>
                <a:chExt cx="12213229" cy="6871110"/>
              </a:xfrm>
            </p:grpSpPr>
            <p:sp>
              <p:nvSpPr>
                <p:cNvPr id="41" name="Rechteck 40">
                  <a:extLst>
                    <a:ext uri="{FF2B5EF4-FFF2-40B4-BE49-F238E27FC236}">
                      <a16:creationId xmlns:a16="http://schemas.microsoft.com/office/drawing/2014/main" id="{E7B5B36F-DC77-4B80-8E94-DDE2A31EA6F9}"/>
                    </a:ext>
                  </a:extLst>
                </p:cNvPr>
                <p:cNvSpPr/>
                <p:nvPr/>
              </p:nvSpPr>
              <p:spPr>
                <a:xfrm>
                  <a:off x="83238" y="1338346"/>
                  <a:ext cx="591847" cy="531185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3" name="Rechteck 42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0" y="1883674"/>
                  <a:ext cx="3186044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" name="Rechteck 39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3238" y="1884588"/>
                  <a:ext cx="3211969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marL="180000"/>
                  <a:endParaRPr lang="de-D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Rechteck 41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3295208" y="1883674"/>
                  <a:ext cx="5651114" cy="4234451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4" name="Rechteck 43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1" y="3962400"/>
                  <a:ext cx="3186044" cy="2159537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grpSp>
              <p:nvGrpSpPr>
                <p:cNvPr id="13" name="Gruppieren 12"/>
                <p:cNvGrpSpPr/>
                <p:nvPr/>
              </p:nvGrpSpPr>
              <p:grpSpPr>
                <a:xfrm>
                  <a:off x="83239" y="-48831"/>
                  <a:ext cx="12213228" cy="6871110"/>
                  <a:chOff x="83239" y="-48831"/>
                  <a:chExt cx="12213228" cy="6871110"/>
                </a:xfrm>
              </p:grpSpPr>
              <p:pic>
                <p:nvPicPr>
                  <p:cNvPr id="32" name="Grafik 31">
                    <a:extLst>
                      <a:ext uri="{FF2B5EF4-FFF2-40B4-BE49-F238E27FC236}">
                        <a16:creationId xmlns:a16="http://schemas.microsoft.com/office/drawing/2014/main" id="{BC2B7A0D-D0D1-4E5C-9185-72CA18810C0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-48831"/>
                    <a:ext cx="1490719" cy="976933"/>
                  </a:xfrm>
                  <a:prstGeom prst="rect">
                    <a:avLst/>
                  </a:prstGeom>
                </p:spPr>
              </p:pic>
              <p:sp>
                <p:nvSpPr>
                  <p:cNvPr id="33" name="Rechteck 32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3390677" y="1329914"/>
                    <a:ext cx="5555644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28575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Durchführung</a:t>
                    </a:r>
                  </a:p>
                </p:txBody>
              </p:sp>
              <p:sp>
                <p:nvSpPr>
                  <p:cNvPr id="38" name="Rechteck 37">
                    <a:extLst>
                      <a:ext uri="{FF2B5EF4-FFF2-40B4-BE49-F238E27FC236}">
                        <a16:creationId xmlns:a16="http://schemas.microsoft.com/office/drawing/2014/main" id="{47260A5F-E2D3-4643-AC62-198266A2F9D5}"/>
                      </a:ext>
                    </a:extLst>
                  </p:cNvPr>
                  <p:cNvSpPr/>
                  <p:nvPr/>
                </p:nvSpPr>
                <p:spPr>
                  <a:xfrm>
                    <a:off x="83239" y="1329914"/>
                    <a:ext cx="3404458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Anlass/ Situation</a:t>
                    </a:r>
                  </a:p>
                </p:txBody>
              </p:sp>
              <p:sp>
                <p:nvSpPr>
                  <p:cNvPr id="30" name="Rechteck 29">
                    <a:extLst>
                      <a:ext uri="{FF2B5EF4-FFF2-40B4-BE49-F238E27FC236}">
                        <a16:creationId xmlns:a16="http://schemas.microsoft.com/office/drawing/2014/main" id="{E7B5B36F-DC77-4B80-8E94-DDE2A31EA6F9}"/>
                      </a:ext>
                    </a:extLst>
                  </p:cNvPr>
                  <p:cNvSpPr/>
                  <p:nvPr/>
                </p:nvSpPr>
                <p:spPr>
                  <a:xfrm>
                    <a:off x="83240" y="66261"/>
                    <a:ext cx="12049125" cy="1263654"/>
                  </a:xfrm>
                  <a:prstGeom prst="rect">
                    <a:avLst/>
                  </a:prstGeom>
                  <a:noFill/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dirty="0"/>
                  </a:p>
                </p:txBody>
              </p:sp>
              <p:sp>
                <p:nvSpPr>
                  <p:cNvPr id="31" name="Rechteck 30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8980891" y="1353383"/>
                    <a:ext cx="3151473" cy="516147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Pros &amp; </a:t>
                    </a:r>
                    <a:r>
                      <a:rPr lang="de-DE" sz="2400" b="1" dirty="0" err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Cons</a:t>
                    </a:r>
                    <a:endPara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" name="Textfeld 1"/>
                  <p:cNvSpPr txBox="1"/>
                  <p:nvPr/>
                </p:nvSpPr>
                <p:spPr>
                  <a:xfrm>
                    <a:off x="149502" y="876290"/>
                    <a:ext cx="202150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DE" sz="1600" b="1" dirty="0">
                        <a:solidFill>
                          <a:srgbClr val="5CB600"/>
                        </a:solidFill>
                      </a:rPr>
                      <a:t>Innovation </a:t>
                    </a:r>
                    <a:r>
                      <a:rPr lang="de-DE" sz="1600" b="1" dirty="0" err="1">
                        <a:solidFill>
                          <a:srgbClr val="5CB600"/>
                        </a:solidFill>
                      </a:rPr>
                      <a:t>ToolBox</a:t>
                    </a:r>
                    <a:endParaRPr lang="de-DE" sz="1600" b="1" dirty="0">
                      <a:solidFill>
                        <a:srgbClr val="5CB600"/>
                      </a:solidFill>
                    </a:endParaRPr>
                  </a:p>
                </p:txBody>
              </p:sp>
              <p:sp>
                <p:nvSpPr>
                  <p:cNvPr id="4" name="Rechteck 3"/>
                  <p:cNvSpPr/>
                  <p:nvPr/>
                </p:nvSpPr>
                <p:spPr>
                  <a:xfrm>
                    <a:off x="11661913" y="1809559"/>
                    <a:ext cx="470451" cy="2434498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45" name="Rechteck 44"/>
                  <p:cNvSpPr/>
                  <p:nvPr/>
                </p:nvSpPr>
                <p:spPr>
                  <a:xfrm>
                    <a:off x="11661914" y="4230787"/>
                    <a:ext cx="470450" cy="2591492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pic>
                <p:nvPicPr>
                  <p:cNvPr id="7" name="Grafik 6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602466" y="2508437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46" name="Grafik 45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11570049" y="4521819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9" name="Grafik 8"/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1396691"/>
                    <a:ext cx="408398" cy="414494"/>
                  </a:xfrm>
                  <a:prstGeom prst="rect">
                    <a:avLst/>
                  </a:prstGeom>
                </p:spPr>
              </p:pic>
              <p:pic>
                <p:nvPicPr>
                  <p:cNvPr id="10" name="Grafik 9"/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461075" y="1369306"/>
                    <a:ext cx="493735" cy="487640"/>
                  </a:xfrm>
                  <a:prstGeom prst="rect">
                    <a:avLst/>
                  </a:prstGeom>
                </p:spPr>
              </p:pic>
              <p:pic>
                <p:nvPicPr>
                  <p:cNvPr id="11" name="Grafik 10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149849" y="1413352"/>
                    <a:ext cx="438876" cy="396207"/>
                  </a:xfrm>
                  <a:prstGeom prst="rect">
                    <a:avLst/>
                  </a:prstGeom>
                </p:spPr>
              </p:pic>
            </p:grpSp>
          </p:grpSp>
        </p:grp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6DC8EB1A-8FBE-4E72-BA5F-51744FB7C753}"/>
                </a:ext>
              </a:extLst>
            </p:cNvPr>
            <p:cNvSpPr txBox="1"/>
            <p:nvPr/>
          </p:nvSpPr>
          <p:spPr>
            <a:xfrm>
              <a:off x="52518" y="6180283"/>
              <a:ext cx="115177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00" dirty="0">
                  <a:latin typeface="Arial" panose="020B0604020202020204" pitchFamily="34" charset="0"/>
                  <a:cs typeface="Arial" panose="020B0604020202020204" pitchFamily="34" charset="0"/>
                </a:rPr>
                <a:t>Quellen: </a:t>
              </a:r>
              <a:r>
                <a:rPr lang="en-US" sz="1000" b="0" i="0" dirty="0" err="1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Busche</a:t>
              </a:r>
              <a:r>
                <a:rPr lang="en-US" sz="1000" b="0" i="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(2015), Lean Branding; Gothelf/</a:t>
              </a:r>
              <a:r>
                <a:rPr lang="en-US" sz="1000" b="0" i="0" dirty="0" err="1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Seiden</a:t>
              </a:r>
              <a:r>
                <a:rPr lang="en-US" sz="1000" b="0" i="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(2013), Lean UX; </a:t>
              </a:r>
              <a:r>
                <a:rPr lang="en-US" sz="1000" b="0" i="0" dirty="0" err="1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Curedale</a:t>
              </a:r>
              <a:r>
                <a:rPr lang="en-US" sz="1000" b="0" i="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(2013), Design Methods; </a:t>
              </a:r>
              <a:r>
                <a:rPr lang="de-DE" sz="1000" b="0" i="0" dirty="0">
                  <a:effectLst/>
                  <a:latin typeface="Arial" panose="020B0604020202020204" pitchFamily="34" charset="0"/>
                  <a:hlinkClick r:id="rId7"/>
                </a:rPr>
                <a:t>https://www.netspirits.de/blog/personas-erstellen/</a:t>
              </a:r>
              <a:r>
                <a:rPr lang="de-DE" sz="1000" b="0" i="0" dirty="0">
                  <a:effectLst/>
                  <a:latin typeface="Arial" panose="020B0604020202020204" pitchFamily="34" charset="0"/>
                </a:rPr>
                <a:t>; </a:t>
              </a:r>
              <a:r>
                <a:rPr lang="de-DE" sz="1000" b="0" i="0" dirty="0">
                  <a:effectLst/>
                  <a:latin typeface="Arial" panose="020B0604020202020204" pitchFamily="34" charset="0"/>
                  <a:hlinkClick r:id="rId8"/>
                </a:rPr>
                <a:t>https://www.reachx.de/6-punkte-anleitung-zur-erstellung-individueller-personas/</a:t>
              </a:r>
              <a:r>
                <a:rPr lang="de-DE" sz="1000" b="0" i="0" dirty="0">
                  <a:effectLst/>
                  <a:latin typeface="Arial" panose="020B0604020202020204" pitchFamily="34" charset="0"/>
                </a:rPr>
                <a:t>; </a:t>
              </a:r>
              <a:r>
                <a:rPr lang="de-DE" sz="1000" b="0" i="0" dirty="0">
                  <a:effectLst/>
                  <a:latin typeface="Arial" panose="020B0604020202020204" pitchFamily="34" charset="0"/>
                  <a:hlinkClick r:id="rId7"/>
                </a:rPr>
                <a:t>https://www.netspirits.de/blog/personas-erstellen/</a:t>
              </a:r>
              <a:r>
                <a:rPr lang="de-DE" sz="1000" b="0" i="0" dirty="0">
                  <a:effectLst/>
                  <a:latin typeface="Arial" panose="020B0604020202020204" pitchFamily="34" charset="0"/>
                </a:rPr>
                <a:t>  </a:t>
              </a:r>
              <a:endParaRPr lang="en-US" sz="1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DE" sz="1200" dirty="0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5A5C54C2-0D53-4172-8C66-EB21FA4B4A94}"/>
                </a:ext>
              </a:extLst>
            </p:cNvPr>
            <p:cNvSpPr/>
            <p:nvPr/>
          </p:nvSpPr>
          <p:spPr>
            <a:xfrm>
              <a:off x="63359" y="6121937"/>
              <a:ext cx="12049125" cy="669802"/>
            </a:xfrm>
            <a:prstGeom prst="rect">
              <a:avLst/>
            </a:prstGeom>
            <a:noFill/>
            <a:ln w="76200">
              <a:solidFill>
                <a:srgbClr val="5CB6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27" name="Textfeld 26">
            <a:extLst>
              <a:ext uri="{FF2B5EF4-FFF2-40B4-BE49-F238E27FC236}">
                <a16:creationId xmlns:a16="http://schemas.microsoft.com/office/drawing/2014/main" id="{0A5ABB6A-2811-4BE7-89C9-CF300AA1A02D}"/>
              </a:ext>
            </a:extLst>
          </p:cNvPr>
          <p:cNvSpPr txBox="1"/>
          <p:nvPr/>
        </p:nvSpPr>
        <p:spPr>
          <a:xfrm>
            <a:off x="-48588" y="1902418"/>
            <a:ext cx="329758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Personas sind archetypische Charaktere, die eine Gruppe von Nutzern symbolisiert, welche Ziele, Verhalten und Probleme teilen.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Basis für jede kundenorientierte Aktivität: </a:t>
            </a:r>
            <a:r>
              <a:rPr lang="de-DE" sz="1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Marketing, Produktentwicklung, Unternehmensstrategie; Vertriebsaktivitäten, Service, etc.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Tiefes Verständnis des Kundenverhaltens erlangen und Empathie aufzubauen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Anforderungen, Wünsche und Bedürfnisse vom Nutzer erfahren und somit Risiko verringern am Nutzer vorbei zu entwickeln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Perspektive auf Ziel- bzw. Nutzergruppe erhalten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Es entsteht eine Zielgruppenbeschreibung, welche als Orientierungs- u. Entscheidungshilfe dient</a:t>
            </a: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endParaRPr lang="de-DE" sz="10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383112" indent="-171450"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Personas werden immer als spezifisches Individuum repräsentiert und werden ständig überprüft und weiterentwickelt.</a:t>
            </a:r>
            <a:endParaRPr lang="de-DE" sz="1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D3297D9A-E277-4C94-82A8-5ED7D0091D7E}"/>
              </a:ext>
            </a:extLst>
          </p:cNvPr>
          <p:cNvSpPr txBox="1"/>
          <p:nvPr/>
        </p:nvSpPr>
        <p:spPr>
          <a:xfrm>
            <a:off x="3281896" y="1905012"/>
            <a:ext cx="5293913" cy="3503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9738" indent="-228600">
              <a:spcBef>
                <a:spcPts val="667"/>
              </a:spcBef>
              <a:buClr>
                <a:srgbClr val="000000"/>
              </a:buClr>
              <a:buSzPts val="1100"/>
              <a:buFont typeface="+mj-lt"/>
              <a:buAutoNum type="arabicPeriod" startAt="4"/>
            </a:pPr>
            <a:r>
              <a:rPr lang="de-DE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Entwurf </a:t>
            </a: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mehrerer Personas erstellen für mehrere Zielgruppen: 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Eigenschaften Personas: 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Name und Geschlecht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Alter, Familienstand, Beruf, 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- 3-5 positive und negative Charaktereigenschaften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Wohnsituation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Motivation/ Herangehensweise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Bedürfnisse, Sorgen+ Ängste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Pro+ Kontra (für das Unternehmen, Produkt, Dienstleistung, u.a.)  	- beschreibendes Zitat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die aufgeführten Punkte können gekürzt oder erweitert werden, je nach Zielgruppe</a:t>
            </a:r>
          </a:p>
          <a:p>
            <a:pPr marL="439738" indent="-228600">
              <a:spcBef>
                <a:spcPts val="667"/>
              </a:spcBef>
              <a:buClr>
                <a:srgbClr val="000000"/>
              </a:buClr>
              <a:buSzPts val="1100"/>
              <a:buFont typeface="+mj-lt"/>
              <a:buAutoNum type="arabicPeriod" startAt="4"/>
            </a:pPr>
            <a:r>
              <a:rPr lang="de-DE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Konkretisieren – Endgültige Persona erstellen</a:t>
            </a: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vorherig erstellte Persona vervollständigen und zusammenfassen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in der Regel 3-5 Personas erstellen, jede Persona repräsentiert eine Zielgruppe</a:t>
            </a:r>
            <a:b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der Persona ein Gesicht geben (beachte Urheberrechte und Copyright) z.B. auch mittels Skizze</a:t>
            </a:r>
          </a:p>
          <a:p>
            <a:pPr marL="439738" indent="-228600">
              <a:spcBef>
                <a:spcPts val="667"/>
              </a:spcBef>
              <a:buClr>
                <a:srgbClr val="000000"/>
              </a:buClr>
              <a:buSzPts val="1100"/>
              <a:buFont typeface="+mj-lt"/>
              <a:buAutoNum type="arabicPeriod" startAt="4"/>
            </a:pPr>
            <a:r>
              <a:rPr lang="de-DE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Persona – Auswertung und Implementierung: </a:t>
            </a: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Die Auswertung erfolgt mittels Gesprächen mit den Interviewpartner und/oder Meetings im Unternehmen. Die Implementierung erfolgt im Unternehmen und Personas sind stetig weiterzuentwickeln.</a:t>
            </a:r>
            <a:endParaRPr lang="de-DE"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549E8719-20ED-47FA-B213-24F66D422794}"/>
              </a:ext>
            </a:extLst>
          </p:cNvPr>
          <p:cNvSpPr txBox="1"/>
          <p:nvPr/>
        </p:nvSpPr>
        <p:spPr>
          <a:xfrm>
            <a:off x="9044192" y="1908745"/>
            <a:ext cx="252608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genauere Darstellung des Kunden als lediglich die Definierung der Zielgruppe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Hohe Kundenkenntnisse gewinnen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Maßgeblich für Unternehmenserfolg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Weniger Streuverluste, da Zielgruppenansprachen passender gestaltet werden (= Arbeit auf Kunden optimal ausgerichtet)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Kostengünstigere und zielgerichtete Kommunikation mit Kunden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3EE1E252-29D0-4DF8-8B87-E375D87E6DC4}"/>
              </a:ext>
            </a:extLst>
          </p:cNvPr>
          <p:cNvSpPr txBox="1"/>
          <p:nvPr/>
        </p:nvSpPr>
        <p:spPr>
          <a:xfrm>
            <a:off x="8794757" y="4000899"/>
            <a:ext cx="2439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3112" indent="-171450">
              <a:spcBef>
                <a:spcPts val="1333"/>
              </a:spcBef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Erstellung Persona ist abhängig von verfügbaren Datenmaterial</a:t>
            </a:r>
          </a:p>
        </p:txBody>
      </p:sp>
    </p:spTree>
    <p:extLst>
      <p:ext uri="{BB962C8B-B14F-4D97-AF65-F5344CB8AC3E}">
        <p14:creationId xmlns:p14="http://schemas.microsoft.com/office/powerpoint/2010/main" val="439933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8AF2437B-B3B8-4378-AB88-BCDD480CEFE3}"/>
              </a:ext>
            </a:extLst>
          </p:cNvPr>
          <p:cNvGrpSpPr/>
          <p:nvPr/>
        </p:nvGrpSpPr>
        <p:grpSpPr>
          <a:xfrm>
            <a:off x="35788" y="1244449"/>
            <a:ext cx="12111450" cy="5557891"/>
            <a:chOff x="34834" y="46049"/>
            <a:chExt cx="12111450" cy="6746683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D7AD81F0-B8A4-4751-90D7-971A16A38AE2}"/>
                </a:ext>
              </a:extLst>
            </p:cNvPr>
            <p:cNvSpPr/>
            <p:nvPr/>
          </p:nvSpPr>
          <p:spPr>
            <a:xfrm rot="5400000">
              <a:off x="-3247234" y="3347336"/>
              <a:ext cx="6640335" cy="7620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83282CA5-D76C-4838-A57B-A1ABFB48BB42}"/>
                </a:ext>
              </a:extLst>
            </p:cNvPr>
            <p:cNvSpPr/>
            <p:nvPr/>
          </p:nvSpPr>
          <p:spPr>
            <a:xfrm>
              <a:off x="34834" y="46049"/>
              <a:ext cx="12104915" cy="871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C9F40AA0-DBF0-49CB-B679-41162454858A}"/>
                </a:ext>
              </a:extLst>
            </p:cNvPr>
            <p:cNvSpPr/>
            <p:nvPr/>
          </p:nvSpPr>
          <p:spPr>
            <a:xfrm>
              <a:off x="34834" y="6705602"/>
              <a:ext cx="12104915" cy="871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BA67E130-FBD2-43B5-BD96-4AAB5047AE18}"/>
                </a:ext>
              </a:extLst>
            </p:cNvPr>
            <p:cNvSpPr/>
            <p:nvPr/>
          </p:nvSpPr>
          <p:spPr>
            <a:xfrm rot="5400000">
              <a:off x="8784751" y="3344068"/>
              <a:ext cx="6640331" cy="82735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2B2807CA-FC3B-4A9B-BFF2-458406469D33}"/>
                </a:ext>
              </a:extLst>
            </p:cNvPr>
            <p:cNvSpPr/>
            <p:nvPr/>
          </p:nvSpPr>
          <p:spPr>
            <a:xfrm>
              <a:off x="97969" y="4508113"/>
              <a:ext cx="3598818" cy="871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B2C15E5C-41DB-410B-A29F-B501EF2F5745}"/>
                </a:ext>
              </a:extLst>
            </p:cNvPr>
            <p:cNvSpPr/>
            <p:nvPr/>
          </p:nvSpPr>
          <p:spPr>
            <a:xfrm>
              <a:off x="3759923" y="2156408"/>
              <a:ext cx="8303626" cy="871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47C01DD5-E1AB-458A-89CD-C050EF139109}"/>
                </a:ext>
              </a:extLst>
            </p:cNvPr>
            <p:cNvSpPr/>
            <p:nvPr/>
          </p:nvSpPr>
          <p:spPr>
            <a:xfrm>
              <a:off x="3766456" y="4508113"/>
              <a:ext cx="8303626" cy="871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44F85F24-47F9-4DD3-A523-EF83CA8CF3DF}"/>
                </a:ext>
              </a:extLst>
            </p:cNvPr>
            <p:cNvSpPr/>
            <p:nvPr/>
          </p:nvSpPr>
          <p:spPr>
            <a:xfrm rot="5400000">
              <a:off x="414720" y="3390898"/>
              <a:ext cx="6640335" cy="7620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Textfeld 28">
            <a:extLst>
              <a:ext uri="{FF2B5EF4-FFF2-40B4-BE49-F238E27FC236}">
                <a16:creationId xmlns:a16="http://schemas.microsoft.com/office/drawing/2014/main" id="{602EBFDC-84DA-44F2-BD9F-2091AFF1567B}"/>
              </a:ext>
            </a:extLst>
          </p:cNvPr>
          <p:cNvSpPr txBox="1"/>
          <p:nvPr/>
        </p:nvSpPr>
        <p:spPr>
          <a:xfrm>
            <a:off x="73888" y="1332059"/>
            <a:ext cx="1889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Skizze der Person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B3CA1DB7-D027-449A-8D55-1172DE86FF74}"/>
              </a:ext>
            </a:extLst>
          </p:cNvPr>
          <p:cNvSpPr txBox="1"/>
          <p:nvPr/>
        </p:nvSpPr>
        <p:spPr>
          <a:xfrm>
            <a:off x="90897" y="5007890"/>
            <a:ext cx="3407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Demographie und Soziagraphie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1BA69C6C-12EF-4207-B674-5FF33B2C7581}"/>
              </a:ext>
            </a:extLst>
          </p:cNvPr>
          <p:cNvSpPr txBox="1"/>
          <p:nvPr/>
        </p:nvSpPr>
        <p:spPr>
          <a:xfrm>
            <a:off x="3780333" y="5010382"/>
            <a:ext cx="4927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Probleme bei der Durchführung von Aufgaben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6854D9E1-5B59-4F1C-8AA7-B6114EDDE539}"/>
              </a:ext>
            </a:extLst>
          </p:cNvPr>
          <p:cNvSpPr txBox="1"/>
          <p:nvPr/>
        </p:nvSpPr>
        <p:spPr>
          <a:xfrm>
            <a:off x="3773942" y="3054731"/>
            <a:ext cx="5614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Aufgaben und gegenwärtiges Verhalten zur Zielerreichung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3F77C3E6-7390-4EA4-B538-514C6FAB5968}"/>
              </a:ext>
            </a:extLst>
          </p:cNvPr>
          <p:cNvSpPr txBox="1"/>
          <p:nvPr/>
        </p:nvSpPr>
        <p:spPr>
          <a:xfrm>
            <a:off x="3780333" y="1332058"/>
            <a:ext cx="37425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Ziele/ Jobs-</a:t>
            </a:r>
            <a:r>
              <a:rPr lang="de-DE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-Be-</a:t>
            </a:r>
            <a:r>
              <a:rPr lang="de-DE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Done</a:t>
            </a: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 der Persona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53CC9EC0-744B-4E11-8FC8-F36D496C1686}"/>
              </a:ext>
            </a:extLst>
          </p:cNvPr>
          <p:cNvSpPr txBox="1"/>
          <p:nvPr/>
        </p:nvSpPr>
        <p:spPr>
          <a:xfrm>
            <a:off x="90897" y="1642496"/>
            <a:ext cx="32798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Die Person skizzieren </a:t>
            </a:r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47C62416-EFA1-4E56-94BB-87E5952E6C6D}"/>
              </a:ext>
            </a:extLst>
          </p:cNvPr>
          <p:cNvSpPr txBox="1"/>
          <p:nvPr/>
        </p:nvSpPr>
        <p:spPr>
          <a:xfrm>
            <a:off x="3175243" y="1600344"/>
            <a:ext cx="32798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Was sind Ziele der 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Person?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29EDBA4D-6526-4343-BB94-D45D83AC5390}"/>
              </a:ext>
            </a:extLst>
          </p:cNvPr>
          <p:cNvSpPr txBox="1"/>
          <p:nvPr/>
        </p:nvSpPr>
        <p:spPr>
          <a:xfrm>
            <a:off x="111988" y="5294422"/>
            <a:ext cx="3051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Name? Alter? Geschlecht? Beruf? Hobbys? Wohnort? Interessen Lifestyle, Bildung, etc.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FC240826-55BC-43A3-92E7-A3DC1E37A644}"/>
              </a:ext>
            </a:extLst>
          </p:cNvPr>
          <p:cNvSpPr txBox="1"/>
          <p:nvPr/>
        </p:nvSpPr>
        <p:spPr>
          <a:xfrm>
            <a:off x="3797607" y="5260644"/>
            <a:ext cx="4083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Was sind Probleme/Schmerzpunkte bei der Erfüllung der Aufgabe?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0A2D7552-971D-46F2-B877-12163D2F846C}"/>
              </a:ext>
            </a:extLst>
          </p:cNvPr>
          <p:cNvSpPr txBox="1"/>
          <p:nvPr/>
        </p:nvSpPr>
        <p:spPr>
          <a:xfrm>
            <a:off x="3780333" y="3338850"/>
            <a:ext cx="5513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Was muss die Persona tun, um die Ziele zu erreichen? 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Wie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verhält sich die Persona gegenwärtig?</a:t>
            </a:r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BC2B7A0D-D0D1-4E5C-9185-72CA18810C0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83" y="-40156"/>
            <a:ext cx="1490719" cy="976933"/>
          </a:xfrm>
          <a:prstGeom prst="rect">
            <a:avLst/>
          </a:prstGeom>
        </p:spPr>
      </p:pic>
      <p:sp>
        <p:nvSpPr>
          <p:cNvPr id="24" name="Textfeld 23"/>
          <p:cNvSpPr txBox="1"/>
          <p:nvPr/>
        </p:nvSpPr>
        <p:spPr>
          <a:xfrm>
            <a:off x="150205" y="884965"/>
            <a:ext cx="2021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5CB600"/>
                </a:solidFill>
              </a:rPr>
              <a:t>Innovation </a:t>
            </a:r>
            <a:r>
              <a:rPr lang="de-DE" sz="1600" b="1" dirty="0" err="1">
                <a:solidFill>
                  <a:srgbClr val="5CB600"/>
                </a:solidFill>
              </a:rPr>
              <a:t>ToolBox</a:t>
            </a:r>
            <a:endParaRPr lang="de-DE" sz="1600" b="1" dirty="0">
              <a:solidFill>
                <a:srgbClr val="5CB600"/>
              </a:solidFill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165D3B5-9ECB-4AA1-BFBE-D146BFADBE22}"/>
              </a:ext>
            </a:extLst>
          </p:cNvPr>
          <p:cNvSpPr txBox="1"/>
          <p:nvPr/>
        </p:nvSpPr>
        <p:spPr>
          <a:xfrm>
            <a:off x="3361532" y="286174"/>
            <a:ext cx="61871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 smtClean="0">
                <a:solidFill>
                  <a:srgbClr val="5CB600"/>
                </a:solidFill>
                <a:latin typeface="Raleway"/>
              </a:rPr>
              <a:t>Persona – Template 1</a:t>
            </a:r>
            <a:endParaRPr lang="de-DE" sz="4400" b="1" dirty="0">
              <a:solidFill>
                <a:srgbClr val="5CB600"/>
              </a:solidFill>
              <a:latin typeface="Raleway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35470879-DD84-4149-854A-40BD08D4D4E9}"/>
              </a:ext>
            </a:extLst>
          </p:cNvPr>
          <p:cNvSpPr/>
          <p:nvPr/>
        </p:nvSpPr>
        <p:spPr>
          <a:xfrm>
            <a:off x="40275" y="55658"/>
            <a:ext cx="12104915" cy="87130"/>
          </a:xfrm>
          <a:prstGeom prst="rect">
            <a:avLst/>
          </a:prstGeom>
          <a:solidFill>
            <a:srgbClr val="5CB6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E1E4ACA8-1712-4C0D-B468-87695C79F5DF}"/>
              </a:ext>
            </a:extLst>
          </p:cNvPr>
          <p:cNvSpPr/>
          <p:nvPr/>
        </p:nvSpPr>
        <p:spPr>
          <a:xfrm rot="5400000">
            <a:off x="-3238521" y="3390899"/>
            <a:ext cx="6640335" cy="76200"/>
          </a:xfrm>
          <a:prstGeom prst="rect">
            <a:avLst/>
          </a:prstGeom>
          <a:solidFill>
            <a:srgbClr val="5CB6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CAC95930-7AC9-401B-9FDD-A4E8BC813638}"/>
              </a:ext>
            </a:extLst>
          </p:cNvPr>
          <p:cNvSpPr/>
          <p:nvPr/>
        </p:nvSpPr>
        <p:spPr>
          <a:xfrm rot="5400000">
            <a:off x="8790185" y="3407878"/>
            <a:ext cx="6640335" cy="76200"/>
          </a:xfrm>
          <a:prstGeom prst="rect">
            <a:avLst/>
          </a:prstGeom>
          <a:solidFill>
            <a:srgbClr val="5CB6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A8A3D136-A5B2-495F-9619-B1ACF5EFDA27}"/>
              </a:ext>
            </a:extLst>
          </p:cNvPr>
          <p:cNvSpPr/>
          <p:nvPr/>
        </p:nvSpPr>
        <p:spPr>
          <a:xfrm>
            <a:off x="40275" y="6749167"/>
            <a:ext cx="12104915" cy="80770"/>
          </a:xfrm>
          <a:prstGeom prst="rect">
            <a:avLst/>
          </a:prstGeom>
          <a:solidFill>
            <a:srgbClr val="5CB6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0" name="Grafik 29">
            <a:extLst>
              <a:ext uri="{FF2B5EF4-FFF2-40B4-BE49-F238E27FC236}">
                <a16:creationId xmlns:a16="http://schemas.microsoft.com/office/drawing/2014/main" id="{7DF49AAF-4D6B-4484-B366-D361369FD08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298" y="2771508"/>
            <a:ext cx="997374" cy="997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574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uppieren 55">
            <a:extLst>
              <a:ext uri="{FF2B5EF4-FFF2-40B4-BE49-F238E27FC236}">
                <a16:creationId xmlns:a16="http://schemas.microsoft.com/office/drawing/2014/main" id="{8BA551C6-4047-48A8-8F13-01A1B617F944}"/>
              </a:ext>
            </a:extLst>
          </p:cNvPr>
          <p:cNvGrpSpPr/>
          <p:nvPr/>
        </p:nvGrpSpPr>
        <p:grpSpPr>
          <a:xfrm>
            <a:off x="40275" y="55658"/>
            <a:ext cx="12108178" cy="6774279"/>
            <a:chOff x="40275" y="55658"/>
            <a:chExt cx="12108178" cy="6774279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35470879-DD84-4149-854A-40BD08D4D4E9}"/>
                </a:ext>
              </a:extLst>
            </p:cNvPr>
            <p:cNvSpPr/>
            <p:nvPr/>
          </p:nvSpPr>
          <p:spPr>
            <a:xfrm>
              <a:off x="40275" y="55658"/>
              <a:ext cx="12104915" cy="871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E1E4ACA8-1712-4C0D-B468-87695C79F5DF}"/>
                </a:ext>
              </a:extLst>
            </p:cNvPr>
            <p:cNvSpPr/>
            <p:nvPr/>
          </p:nvSpPr>
          <p:spPr>
            <a:xfrm rot="5400000">
              <a:off x="-3238521" y="3390899"/>
              <a:ext cx="6640335" cy="7620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CAC95930-7AC9-401B-9FDD-A4E8BC813638}"/>
                </a:ext>
              </a:extLst>
            </p:cNvPr>
            <p:cNvSpPr/>
            <p:nvPr/>
          </p:nvSpPr>
          <p:spPr>
            <a:xfrm rot="5400000">
              <a:off x="8790185" y="3407878"/>
              <a:ext cx="6640335" cy="7620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A8A3D136-A5B2-495F-9619-B1ACF5EFDA27}"/>
                </a:ext>
              </a:extLst>
            </p:cNvPr>
            <p:cNvSpPr/>
            <p:nvPr/>
          </p:nvSpPr>
          <p:spPr>
            <a:xfrm>
              <a:off x="40275" y="6749167"/>
              <a:ext cx="12104915" cy="8077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E9833385-5F2F-47BE-86EA-24FB87942E0F}"/>
                </a:ext>
              </a:extLst>
            </p:cNvPr>
            <p:cNvSpPr/>
            <p:nvPr/>
          </p:nvSpPr>
          <p:spPr>
            <a:xfrm>
              <a:off x="275411" y="1255308"/>
              <a:ext cx="4894217" cy="989170"/>
            </a:xfrm>
            <a:prstGeom prst="rec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1B13739C-1257-4726-803C-4596743650EA}"/>
                </a:ext>
              </a:extLst>
            </p:cNvPr>
            <p:cNvSpPr/>
            <p:nvPr/>
          </p:nvSpPr>
          <p:spPr>
            <a:xfrm rot="5400000">
              <a:off x="9913553" y="1704950"/>
              <a:ext cx="2452673" cy="1553389"/>
            </a:xfrm>
            <a:prstGeom prst="rec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9EFFE936-0628-4FC4-B72A-08DF856B6C23}"/>
                </a:ext>
              </a:extLst>
            </p:cNvPr>
            <p:cNvSpPr/>
            <p:nvPr/>
          </p:nvSpPr>
          <p:spPr>
            <a:xfrm>
              <a:off x="263436" y="5276317"/>
              <a:ext cx="6603270" cy="1325590"/>
            </a:xfrm>
            <a:prstGeom prst="rec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7EC8261E-1918-478F-956F-8F4301CD5669}"/>
                </a:ext>
              </a:extLst>
            </p:cNvPr>
            <p:cNvSpPr/>
            <p:nvPr/>
          </p:nvSpPr>
          <p:spPr>
            <a:xfrm>
              <a:off x="275410" y="3820229"/>
              <a:ext cx="4894217" cy="1325590"/>
            </a:xfrm>
            <a:prstGeom prst="rec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66CBED68-5C77-443E-8D09-39EA33EFAA5C}"/>
                </a:ext>
              </a:extLst>
            </p:cNvPr>
            <p:cNvSpPr/>
            <p:nvPr/>
          </p:nvSpPr>
          <p:spPr>
            <a:xfrm>
              <a:off x="5325292" y="1255308"/>
              <a:ext cx="4894217" cy="989170"/>
            </a:xfrm>
            <a:prstGeom prst="rec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6700668C-20C6-459A-8987-58966A8CA4A4}"/>
                </a:ext>
              </a:extLst>
            </p:cNvPr>
            <p:cNvSpPr/>
            <p:nvPr/>
          </p:nvSpPr>
          <p:spPr>
            <a:xfrm>
              <a:off x="7034347" y="5278426"/>
              <a:ext cx="4894217" cy="1325590"/>
            </a:xfrm>
            <a:prstGeom prst="rec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>
              <a:extLst>
                <a:ext uri="{FF2B5EF4-FFF2-40B4-BE49-F238E27FC236}">
                  <a16:creationId xmlns:a16="http://schemas.microsoft.com/office/drawing/2014/main" id="{94ABB4E5-643F-48D8-B575-47D7787CCF88}"/>
                </a:ext>
              </a:extLst>
            </p:cNvPr>
            <p:cNvSpPr/>
            <p:nvPr/>
          </p:nvSpPr>
          <p:spPr>
            <a:xfrm>
              <a:off x="275410" y="2387026"/>
              <a:ext cx="9944099" cy="1325590"/>
            </a:xfrm>
            <a:prstGeom prst="rec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2B36F8FD-756E-44F4-A646-98C6260B59B8}"/>
                </a:ext>
              </a:extLst>
            </p:cNvPr>
            <p:cNvSpPr/>
            <p:nvPr/>
          </p:nvSpPr>
          <p:spPr>
            <a:xfrm>
              <a:off x="5325294" y="3830617"/>
              <a:ext cx="6603270" cy="1325590"/>
            </a:xfrm>
            <a:prstGeom prst="rect">
              <a:avLst/>
            </a:prstGeom>
            <a:noFill/>
            <a:ln w="28575">
              <a:solidFill>
                <a:srgbClr val="5CB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5" name="Textfeld 34">
            <a:extLst>
              <a:ext uri="{FF2B5EF4-FFF2-40B4-BE49-F238E27FC236}">
                <a16:creationId xmlns:a16="http://schemas.microsoft.com/office/drawing/2014/main" id="{6A007356-9185-4E11-B91E-70123594600C}"/>
              </a:ext>
            </a:extLst>
          </p:cNvPr>
          <p:cNvSpPr txBox="1"/>
          <p:nvPr/>
        </p:nvSpPr>
        <p:spPr>
          <a:xfrm>
            <a:off x="285795" y="1329644"/>
            <a:ext cx="45807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Hintergrund zur Person: (Beruf, Karriere, Bildung, Familie)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F5653591-1E4D-42A7-BEE8-F57741C9DEB1}"/>
              </a:ext>
            </a:extLst>
          </p:cNvPr>
          <p:cNvSpPr txBox="1"/>
          <p:nvPr/>
        </p:nvSpPr>
        <p:spPr>
          <a:xfrm>
            <a:off x="5312226" y="3822630"/>
            <a:ext cx="45807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Herausforderungen: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8078FA04-86F4-4122-8979-BDCFA331210B}"/>
              </a:ext>
            </a:extLst>
          </p:cNvPr>
          <p:cNvSpPr txBox="1"/>
          <p:nvPr/>
        </p:nvSpPr>
        <p:spPr>
          <a:xfrm>
            <a:off x="277039" y="3820095"/>
            <a:ext cx="45665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Erwartungen, Ziele &amp; Emotionen: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3D7D430F-8BBA-40CC-B902-A240AB14CFFD}"/>
              </a:ext>
            </a:extLst>
          </p:cNvPr>
          <p:cNvSpPr txBox="1"/>
          <p:nvPr/>
        </p:nvSpPr>
        <p:spPr>
          <a:xfrm>
            <a:off x="269965" y="2375435"/>
            <a:ext cx="45807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Identifikatoren: 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68D2A0E5-7C87-4DE3-8C5E-FF62067E4055}"/>
              </a:ext>
            </a:extLst>
          </p:cNvPr>
          <p:cNvSpPr txBox="1"/>
          <p:nvPr/>
        </p:nvSpPr>
        <p:spPr>
          <a:xfrm>
            <a:off x="5312226" y="1272244"/>
            <a:ext cx="45807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Demographie und Soziographie: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61DEF0A2-6B41-445D-BCA8-9D89F5DF0DD6}"/>
              </a:ext>
            </a:extLst>
          </p:cNvPr>
          <p:cNvSpPr txBox="1"/>
          <p:nvPr/>
        </p:nvSpPr>
        <p:spPr>
          <a:xfrm>
            <a:off x="265609" y="5291153"/>
            <a:ext cx="45807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Ideale Lösung: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2F65817F-3FB5-447D-9D6E-70F335686CC4}"/>
              </a:ext>
            </a:extLst>
          </p:cNvPr>
          <p:cNvSpPr txBox="1"/>
          <p:nvPr/>
        </p:nvSpPr>
        <p:spPr>
          <a:xfrm>
            <a:off x="7034347" y="5274208"/>
            <a:ext cx="45807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Häufige Einwände: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282800A8-CA45-476F-B0F4-BC6FC6F9E44E}"/>
              </a:ext>
            </a:extLst>
          </p:cNvPr>
          <p:cNvSpPr txBox="1"/>
          <p:nvPr/>
        </p:nvSpPr>
        <p:spPr>
          <a:xfrm>
            <a:off x="10418719" y="1340534"/>
            <a:ext cx="1379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Foto/Skizze: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3D21A9F0-05DD-48E5-BE09-829FA44170D4}"/>
              </a:ext>
            </a:extLst>
          </p:cNvPr>
          <p:cNvSpPr txBox="1"/>
          <p:nvPr/>
        </p:nvSpPr>
        <p:spPr>
          <a:xfrm>
            <a:off x="355964" y="1607997"/>
            <a:ext cx="4746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9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Wie sieht der/die typische/r Vertreter/in dieser Kundengruppe aus?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9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Welchen Beruf übt der Vertreter aus?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9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Wie sind die familiären Verhältnisse?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9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Was ist der Person im Leben wichtig?</a:t>
            </a:r>
            <a:endParaRPr lang="de-DE" dirty="0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E85302D5-6ADD-45C4-A5CC-EE10AF077BBB}"/>
              </a:ext>
            </a:extLst>
          </p:cNvPr>
          <p:cNvSpPr txBox="1"/>
          <p:nvPr/>
        </p:nvSpPr>
        <p:spPr>
          <a:xfrm>
            <a:off x="5381391" y="1460519"/>
            <a:ext cx="4746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Alter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Geschlecht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Nationalität, Wohnort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Wohnverhältnis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Bildung, sozialer Status, Einkommen, etc.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023D4568-1362-4260-9C55-E8F28DE4A335}"/>
              </a:ext>
            </a:extLst>
          </p:cNvPr>
          <p:cNvSpPr txBox="1"/>
          <p:nvPr/>
        </p:nvSpPr>
        <p:spPr>
          <a:xfrm>
            <a:off x="349433" y="2587432"/>
            <a:ext cx="968393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Was macht die Persona aus (z. B.: Hobbys, Interessen)?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Wie ist ihr Auftreten?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Welches sind ihre bevorzugten Kommunikationskanäle?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Wie ist das Informationsverhalten (On-/Offline &amp; welche Kanäle)?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Wie ist das Einkaufsverhalten (On-/Offline)?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Wer übt Einfluss auf die Persona aus (Freunde, Arbeitskollegen, Vorbilder etc.)?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Was sind die positiven und negativen Charaktereigenschaften? (3-5 Eigenschaften</a:t>
            </a:r>
            <a:r>
              <a:rPr lang="de-DE" sz="9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8B5F4513-D668-463C-9383-5B5BBC10F402}"/>
              </a:ext>
            </a:extLst>
          </p:cNvPr>
          <p:cNvSpPr txBox="1"/>
          <p:nvPr/>
        </p:nvSpPr>
        <p:spPr>
          <a:xfrm>
            <a:off x="355964" y="4044462"/>
            <a:ext cx="4869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Was möchte diese Persona mit dem Kauf erreichen?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Welche Probleme will sie lösen?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Welchen Nutzen will sie erzielen?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Und welche Gefühle könnten dies alles begleiten?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Welche Ängste könnte sie haben?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Und was könnte sie ganz besonders begeistern?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Was muss die Persona tun, um die Ziele zu erreichen? Wie verhält sich die Persona gegenwärtig?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21EF0D0E-F419-4CB8-8129-15DD85D0CFFC}"/>
              </a:ext>
            </a:extLst>
          </p:cNvPr>
          <p:cNvSpPr txBox="1"/>
          <p:nvPr/>
        </p:nvSpPr>
        <p:spPr>
          <a:xfrm>
            <a:off x="342900" y="5660795"/>
            <a:ext cx="47461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Wie können wir der Persona helfen, die Herausforderung zu meistern?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Wie können wir ihre Erwartungen übertreffen?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Mit welchen Emotionen können wir die Persona abholen?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Wie helfen wir, dass sie ihre Ziele erreicht?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31BFADAC-4AB1-44E5-95D9-91A6045230E5}"/>
              </a:ext>
            </a:extLst>
          </p:cNvPr>
          <p:cNvSpPr txBox="1"/>
          <p:nvPr/>
        </p:nvSpPr>
        <p:spPr>
          <a:xfrm>
            <a:off x="5382432" y="4043786"/>
            <a:ext cx="6389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Welche Herausforderungen treten für die Persona bei der Kaufentscheidung bzw. Anbieter- &amp; Produktauswahl auf?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Womit hat sie zu kämpfen? (Probleme)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Was fällt ihr schwer?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AE5E005A-6A7F-437C-8F8D-C02117E2994A}"/>
              </a:ext>
            </a:extLst>
          </p:cNvPr>
          <p:cNvSpPr txBox="1"/>
          <p:nvPr/>
        </p:nvSpPr>
        <p:spPr>
          <a:xfrm>
            <a:off x="7117067" y="5614998"/>
            <a:ext cx="4746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Warum würde die Persona unser/e Produkt/Dienstleistung nicht kaufen?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Welche Gegenargumente können aufkommen?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Was könnte sie stören oder verunsichern?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131A647D-8672-46A0-8897-02C597E80DBC}"/>
              </a:ext>
            </a:extLst>
          </p:cNvPr>
          <p:cNvSpPr txBox="1"/>
          <p:nvPr/>
        </p:nvSpPr>
        <p:spPr>
          <a:xfrm>
            <a:off x="10430688" y="1617533"/>
            <a:ext cx="1507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Wie sieht der/die typische/r Vertreter/in der Gruppe aus?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Person skizzieren oder Foto verwenden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8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Beschreibendes Zitat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5" name="Grafik 54">
            <a:extLst>
              <a:ext uri="{FF2B5EF4-FFF2-40B4-BE49-F238E27FC236}">
                <a16:creationId xmlns:a16="http://schemas.microsoft.com/office/drawing/2014/main" id="{7DF49AAF-4D6B-4484-B366-D361369FD08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7193" y="2614997"/>
            <a:ext cx="997374" cy="997374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A7A44A4B-A4B7-4880-8DF4-4C3883A2BC32}"/>
              </a:ext>
            </a:extLst>
          </p:cNvPr>
          <p:cNvSpPr txBox="1"/>
          <p:nvPr/>
        </p:nvSpPr>
        <p:spPr>
          <a:xfrm>
            <a:off x="8577389" y="6590074"/>
            <a:ext cx="474617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00" dirty="0"/>
              <a:t>Quelle: https://www.netspirits.de/blog/personas-erstellen/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BC2B7A0D-D0D1-4E5C-9185-72CA18810C0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83" y="-40156"/>
            <a:ext cx="1490719" cy="976933"/>
          </a:xfrm>
          <a:prstGeom prst="rect">
            <a:avLst/>
          </a:prstGeom>
        </p:spPr>
      </p:pic>
      <p:sp>
        <p:nvSpPr>
          <p:cNvPr id="52" name="Textfeld 51"/>
          <p:cNvSpPr txBox="1"/>
          <p:nvPr/>
        </p:nvSpPr>
        <p:spPr>
          <a:xfrm>
            <a:off x="150205" y="884965"/>
            <a:ext cx="2021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5CB600"/>
                </a:solidFill>
              </a:rPr>
              <a:t>Innovation </a:t>
            </a:r>
            <a:r>
              <a:rPr lang="de-DE" sz="1600" b="1" dirty="0" err="1">
                <a:solidFill>
                  <a:srgbClr val="5CB600"/>
                </a:solidFill>
              </a:rPr>
              <a:t>ToolBox</a:t>
            </a:r>
            <a:endParaRPr lang="de-DE" sz="1600" b="1" dirty="0">
              <a:solidFill>
                <a:srgbClr val="5CB600"/>
              </a:solidFill>
            </a:endParaRP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9165D3B5-9ECB-4AA1-BFBE-D146BFADBE22}"/>
              </a:ext>
            </a:extLst>
          </p:cNvPr>
          <p:cNvSpPr txBox="1"/>
          <p:nvPr/>
        </p:nvSpPr>
        <p:spPr>
          <a:xfrm>
            <a:off x="3361532" y="286174"/>
            <a:ext cx="60872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 smtClean="0">
                <a:solidFill>
                  <a:srgbClr val="5CB600"/>
                </a:solidFill>
                <a:latin typeface="Raleway"/>
              </a:rPr>
              <a:t>Persona – Template 2</a:t>
            </a:r>
            <a:endParaRPr lang="de-DE" sz="4400" b="1" dirty="0">
              <a:solidFill>
                <a:srgbClr val="5CB600"/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566351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3D514A3-971B-4485-96A1-35DE9A8D0563}"/>
              </a:ext>
            </a:extLst>
          </p:cNvPr>
          <p:cNvGrpSpPr/>
          <p:nvPr/>
        </p:nvGrpSpPr>
        <p:grpSpPr>
          <a:xfrm>
            <a:off x="63359" y="-48831"/>
            <a:ext cx="12213230" cy="6871110"/>
            <a:chOff x="63359" y="-48831"/>
            <a:chExt cx="12213230" cy="6871110"/>
          </a:xfrm>
        </p:grpSpPr>
        <p:grpSp>
          <p:nvGrpSpPr>
            <p:cNvPr id="18" name="Gruppieren 17"/>
            <p:cNvGrpSpPr/>
            <p:nvPr/>
          </p:nvGrpSpPr>
          <p:grpSpPr>
            <a:xfrm>
              <a:off x="63360" y="-48831"/>
              <a:ext cx="12213229" cy="6871110"/>
              <a:chOff x="63360" y="-48831"/>
              <a:chExt cx="12213229" cy="6871110"/>
            </a:xfrm>
          </p:grpSpPr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9165D3B5-9ECB-4AA1-BFBE-D146BFADBE22}"/>
                  </a:ext>
                </a:extLst>
              </p:cNvPr>
              <p:cNvSpPr txBox="1"/>
              <p:nvPr/>
            </p:nvSpPr>
            <p:spPr>
              <a:xfrm>
                <a:off x="3589305" y="277499"/>
                <a:ext cx="496705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4400" b="1" dirty="0" err="1">
                    <a:solidFill>
                      <a:srgbClr val="5CB600"/>
                    </a:solidFill>
                    <a:latin typeface="Raleway"/>
                  </a:rPr>
                  <a:t>Empathy</a:t>
                </a:r>
                <a:r>
                  <a:rPr lang="de-DE" sz="4400" b="1" dirty="0">
                    <a:solidFill>
                      <a:srgbClr val="5CB600"/>
                    </a:solidFill>
                    <a:latin typeface="Raleway"/>
                  </a:rPr>
                  <a:t> </a:t>
                </a:r>
                <a:r>
                  <a:rPr lang="de-DE" sz="4400" b="1" dirty="0" err="1">
                    <a:solidFill>
                      <a:srgbClr val="5CB600"/>
                    </a:solidFill>
                    <a:latin typeface="Raleway"/>
                  </a:rPr>
                  <a:t>Map</a:t>
                </a:r>
                <a:endParaRPr lang="de-DE" sz="4400" b="1" dirty="0">
                  <a:solidFill>
                    <a:srgbClr val="5CB600"/>
                  </a:solidFill>
                  <a:latin typeface="Raleway"/>
                </a:endParaRPr>
              </a:p>
            </p:txBody>
          </p:sp>
          <p:grpSp>
            <p:nvGrpSpPr>
              <p:cNvPr id="16" name="Gruppieren 15"/>
              <p:cNvGrpSpPr/>
              <p:nvPr/>
            </p:nvGrpSpPr>
            <p:grpSpPr>
              <a:xfrm>
                <a:off x="63360" y="-48831"/>
                <a:ext cx="12213229" cy="6871110"/>
                <a:chOff x="83238" y="-48831"/>
                <a:chExt cx="12213229" cy="6871110"/>
              </a:xfrm>
            </p:grpSpPr>
            <p:sp>
              <p:nvSpPr>
                <p:cNvPr id="41" name="Rechteck 40">
                  <a:extLst>
                    <a:ext uri="{FF2B5EF4-FFF2-40B4-BE49-F238E27FC236}">
                      <a16:creationId xmlns:a16="http://schemas.microsoft.com/office/drawing/2014/main" id="{E7B5B36F-DC77-4B80-8E94-DDE2A31EA6F9}"/>
                    </a:ext>
                  </a:extLst>
                </p:cNvPr>
                <p:cNvSpPr/>
                <p:nvPr/>
              </p:nvSpPr>
              <p:spPr>
                <a:xfrm>
                  <a:off x="83238" y="1338346"/>
                  <a:ext cx="591847" cy="531185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3" name="Rechteck 42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0" y="1883674"/>
                  <a:ext cx="3186044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" name="Rechteck 39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3238" y="1884588"/>
                  <a:ext cx="3211969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marL="180000"/>
                  <a:endParaRPr lang="de-D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Rechteck 41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3295208" y="1883674"/>
                  <a:ext cx="5651114" cy="4234451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4" name="Rechteck 43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1" y="3962400"/>
                  <a:ext cx="3186044" cy="2159537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grpSp>
              <p:nvGrpSpPr>
                <p:cNvPr id="13" name="Gruppieren 12"/>
                <p:cNvGrpSpPr/>
                <p:nvPr/>
              </p:nvGrpSpPr>
              <p:grpSpPr>
                <a:xfrm>
                  <a:off x="83239" y="-48831"/>
                  <a:ext cx="12213228" cy="6871110"/>
                  <a:chOff x="83239" y="-48831"/>
                  <a:chExt cx="12213228" cy="6871110"/>
                </a:xfrm>
              </p:grpSpPr>
              <p:pic>
                <p:nvPicPr>
                  <p:cNvPr id="32" name="Grafik 31">
                    <a:extLst>
                      <a:ext uri="{FF2B5EF4-FFF2-40B4-BE49-F238E27FC236}">
                        <a16:creationId xmlns:a16="http://schemas.microsoft.com/office/drawing/2014/main" id="{BC2B7A0D-D0D1-4E5C-9185-72CA18810C0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-48831"/>
                    <a:ext cx="1490719" cy="976933"/>
                  </a:xfrm>
                  <a:prstGeom prst="rect">
                    <a:avLst/>
                  </a:prstGeom>
                </p:spPr>
              </p:pic>
              <p:sp>
                <p:nvSpPr>
                  <p:cNvPr id="33" name="Rechteck 32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3390677" y="1329914"/>
                    <a:ext cx="5555644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28575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Durchführung</a:t>
                    </a:r>
                  </a:p>
                </p:txBody>
              </p:sp>
              <p:sp>
                <p:nvSpPr>
                  <p:cNvPr id="38" name="Rechteck 37">
                    <a:extLst>
                      <a:ext uri="{FF2B5EF4-FFF2-40B4-BE49-F238E27FC236}">
                        <a16:creationId xmlns:a16="http://schemas.microsoft.com/office/drawing/2014/main" id="{47260A5F-E2D3-4643-AC62-198266A2F9D5}"/>
                      </a:ext>
                    </a:extLst>
                  </p:cNvPr>
                  <p:cNvSpPr/>
                  <p:nvPr/>
                </p:nvSpPr>
                <p:spPr>
                  <a:xfrm>
                    <a:off x="83239" y="1329914"/>
                    <a:ext cx="3404458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Anlass/ Situation</a:t>
                    </a:r>
                  </a:p>
                </p:txBody>
              </p:sp>
              <p:sp>
                <p:nvSpPr>
                  <p:cNvPr id="30" name="Rechteck 29">
                    <a:extLst>
                      <a:ext uri="{FF2B5EF4-FFF2-40B4-BE49-F238E27FC236}">
                        <a16:creationId xmlns:a16="http://schemas.microsoft.com/office/drawing/2014/main" id="{E7B5B36F-DC77-4B80-8E94-DDE2A31EA6F9}"/>
                      </a:ext>
                    </a:extLst>
                  </p:cNvPr>
                  <p:cNvSpPr/>
                  <p:nvPr/>
                </p:nvSpPr>
                <p:spPr>
                  <a:xfrm>
                    <a:off x="83240" y="66261"/>
                    <a:ext cx="12049125" cy="1263654"/>
                  </a:xfrm>
                  <a:prstGeom prst="rect">
                    <a:avLst/>
                  </a:prstGeom>
                  <a:noFill/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dirty="0"/>
                  </a:p>
                </p:txBody>
              </p:sp>
              <p:sp>
                <p:nvSpPr>
                  <p:cNvPr id="31" name="Rechteck 30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8980891" y="1353383"/>
                    <a:ext cx="3151473" cy="516147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Pros &amp; </a:t>
                    </a:r>
                    <a:r>
                      <a:rPr lang="de-DE" sz="2400" b="1" dirty="0" err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Cons</a:t>
                    </a:r>
                    <a:endPara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" name="Textfeld 1"/>
                  <p:cNvSpPr txBox="1"/>
                  <p:nvPr/>
                </p:nvSpPr>
                <p:spPr>
                  <a:xfrm>
                    <a:off x="149502" y="876290"/>
                    <a:ext cx="202150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DE" sz="1600" b="1" dirty="0">
                        <a:solidFill>
                          <a:srgbClr val="5CB600"/>
                        </a:solidFill>
                      </a:rPr>
                      <a:t>Innovation </a:t>
                    </a:r>
                    <a:r>
                      <a:rPr lang="de-DE" sz="1600" b="1" dirty="0" err="1">
                        <a:solidFill>
                          <a:srgbClr val="5CB600"/>
                        </a:solidFill>
                      </a:rPr>
                      <a:t>ToolBox</a:t>
                    </a:r>
                    <a:endParaRPr lang="de-DE" sz="1600" b="1" dirty="0">
                      <a:solidFill>
                        <a:srgbClr val="5CB600"/>
                      </a:solidFill>
                    </a:endParaRPr>
                  </a:p>
                </p:txBody>
              </p:sp>
              <p:sp>
                <p:nvSpPr>
                  <p:cNvPr id="4" name="Rechteck 3"/>
                  <p:cNvSpPr/>
                  <p:nvPr/>
                </p:nvSpPr>
                <p:spPr>
                  <a:xfrm>
                    <a:off x="11661913" y="1809559"/>
                    <a:ext cx="470451" cy="2434498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45" name="Rechteck 44"/>
                  <p:cNvSpPr/>
                  <p:nvPr/>
                </p:nvSpPr>
                <p:spPr>
                  <a:xfrm>
                    <a:off x="11661914" y="4230787"/>
                    <a:ext cx="470450" cy="2591492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pic>
                <p:nvPicPr>
                  <p:cNvPr id="7" name="Grafik 6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602466" y="2508437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46" name="Grafik 45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11570049" y="4521819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9" name="Grafik 8"/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1396691"/>
                    <a:ext cx="408398" cy="414494"/>
                  </a:xfrm>
                  <a:prstGeom prst="rect">
                    <a:avLst/>
                  </a:prstGeom>
                </p:spPr>
              </p:pic>
              <p:pic>
                <p:nvPicPr>
                  <p:cNvPr id="10" name="Grafik 9"/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461075" y="1369306"/>
                    <a:ext cx="493735" cy="487640"/>
                  </a:xfrm>
                  <a:prstGeom prst="rect">
                    <a:avLst/>
                  </a:prstGeom>
                </p:spPr>
              </p:pic>
              <p:pic>
                <p:nvPicPr>
                  <p:cNvPr id="11" name="Grafik 10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149849" y="1413352"/>
                    <a:ext cx="438876" cy="396207"/>
                  </a:xfrm>
                  <a:prstGeom prst="rect">
                    <a:avLst/>
                  </a:prstGeom>
                </p:spPr>
              </p:pic>
            </p:grpSp>
          </p:grpSp>
        </p:grp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6DC8EB1A-8FBE-4E72-BA5F-51744FB7C753}"/>
                </a:ext>
              </a:extLst>
            </p:cNvPr>
            <p:cNvSpPr txBox="1"/>
            <p:nvPr/>
          </p:nvSpPr>
          <p:spPr>
            <a:xfrm>
              <a:off x="111965" y="6123831"/>
              <a:ext cx="115300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900" dirty="0">
                  <a:latin typeface="Arial" panose="020B0604020202020204" pitchFamily="34" charset="0"/>
                  <a:cs typeface="Arial" panose="020B0604020202020204" pitchFamily="34" charset="0"/>
                </a:rPr>
                <a:t>Quellen: </a:t>
              </a:r>
              <a:r>
                <a:rPr lang="de-DE" sz="900" dirty="0">
                  <a:latin typeface="Arial" panose="020B0604020202020204" pitchFamily="34" charset="0"/>
                  <a:cs typeface="Arial" panose="020B0604020202020204" pitchFamily="34" charset="0"/>
                  <a:hlinkClick r:id="rId7"/>
                </a:rPr>
                <a:t>https://www.accenture.com/us-en/blogs/software-engineering-blog/what-is-an-empathy-map#:~:text=An%20empathy%20map%20is%20a,popularity%20within%20the%20agile%20community</a:t>
              </a:r>
              <a:r>
                <a:rPr lang="de-DE" sz="900" dirty="0">
                  <a:latin typeface="Arial" panose="020B0604020202020204" pitchFamily="34" charset="0"/>
                  <a:cs typeface="Arial" panose="020B0604020202020204" pitchFamily="34" charset="0"/>
                </a:rPr>
                <a:t>.; https://miro.com/templates/empathy-map/?utm_source%3Dgoogle%26utm_medium%3Dcpc%26utm_campaign%3DS|GOO|NB|DE|DE-EN|Core%26utm_adgroup=dsa%26utm_custom%3D12021742742%26utm_content%3D516127816545%26utm_term%3D%26matchtype=b%26device=c%26location=9042877&amp;gclid=EAIaIQobChMIt5Or3p_z8AIViIjVCh2awwHNEAAYASAAEgJ4-_D_BwE; </a:t>
              </a:r>
              <a:r>
                <a:rPr lang="de-DE" sz="900" dirty="0">
                  <a:latin typeface="Arial" panose="020B0604020202020204" pitchFamily="34" charset="0"/>
                  <a:cs typeface="Arial" panose="020B0604020202020204" pitchFamily="34" charset="0"/>
                  <a:hlinkClick r:id="rId8"/>
                </a:rPr>
                <a:t>https://www.ionos.de/digitalguide/online-marketing/verkaufen-im-internet/empathy-map/</a:t>
              </a:r>
              <a:r>
                <a:rPr lang="de-DE" sz="900" dirty="0"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  <a:r>
                <a:rPr lang="de-DE" sz="900" dirty="0">
                  <a:latin typeface="Arial" panose="020B0604020202020204" pitchFamily="34" charset="0"/>
                  <a:cs typeface="Arial" panose="020B0604020202020204" pitchFamily="34" charset="0"/>
                  <a:hlinkClick r:id="rId9"/>
                </a:rPr>
                <a:t>https://nativdigital.com/empathy-map/</a:t>
              </a:r>
              <a:r>
                <a:rPr lang="de-DE" sz="9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5A5C54C2-0D53-4172-8C66-EB21FA4B4A94}"/>
                </a:ext>
              </a:extLst>
            </p:cNvPr>
            <p:cNvSpPr/>
            <p:nvPr/>
          </p:nvSpPr>
          <p:spPr>
            <a:xfrm>
              <a:off x="63359" y="6121937"/>
              <a:ext cx="12049125" cy="669802"/>
            </a:xfrm>
            <a:prstGeom prst="rect">
              <a:avLst/>
            </a:prstGeom>
            <a:noFill/>
            <a:ln w="76200">
              <a:solidFill>
                <a:srgbClr val="5CB6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27" name="Textfeld 26">
            <a:extLst>
              <a:ext uri="{FF2B5EF4-FFF2-40B4-BE49-F238E27FC236}">
                <a16:creationId xmlns:a16="http://schemas.microsoft.com/office/drawing/2014/main" id="{054A4C44-CFAF-467E-B5E2-08C0D8F3F9B4}"/>
              </a:ext>
            </a:extLst>
          </p:cNvPr>
          <p:cNvSpPr txBox="1"/>
          <p:nvPr/>
        </p:nvSpPr>
        <p:spPr>
          <a:xfrm>
            <a:off x="128095" y="1938817"/>
            <a:ext cx="3147234" cy="3993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Werkzeug für tieferen Einblick in Kunden</a:t>
            </a:r>
          </a:p>
          <a:p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stellt Gruppe von Benutzern dar, z.B. Kundensegment</a:t>
            </a:r>
          </a:p>
          <a:p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Benutzerbedürfnisse/Benutzeranforderungen verstehen</a:t>
            </a:r>
          </a:p>
          <a:p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Einschätzungen zur Wahrnehmungs- und Gefühlswelt der eigenen Zielgruppe zusammenfassen</a:t>
            </a:r>
          </a:p>
          <a:p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Benutzer, dessen Wünsche und Erwartungen an das Produkt verstehen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Bewusstsein für Kundensicht stärken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Verständnis für Zielgruppe entwickeln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Angebot auf Bedürfnisse Zielgruppe ausrichten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Alternative/Ergänzung zur Persona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C1CC3CFE-7179-43DC-A69E-C93BFFBD8639}"/>
              </a:ext>
            </a:extLst>
          </p:cNvPr>
          <p:cNvSpPr txBox="1"/>
          <p:nvPr/>
        </p:nvSpPr>
        <p:spPr>
          <a:xfrm>
            <a:off x="3458656" y="1925368"/>
            <a:ext cx="5293913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Daten oder Erkenntnisse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sammeln, mitbringen, teilen und auswerten</a:t>
            </a:r>
            <a:b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-&gt; in Kunden hineinversetzten und Gefühle, Gedanken und Handlungen erfassen</a:t>
            </a:r>
          </a:p>
          <a:p>
            <a:pPr marL="342900" indent="-342900">
              <a:buAutoNum type="arabicPeriod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Kontext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 in dem die Kundenwahrnehmung abgebildet werden soll, festlegen (z.B. Situation des Kunden allgemein betrachtet oder das Kundenerleben auf der Webseite, etc.)</a:t>
            </a:r>
          </a:p>
          <a:p>
            <a:pPr marL="342900" indent="-342900">
              <a:buAutoNum type="arabicPeriod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Empathy</a:t>
            </a: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 auf Whiteboard oder ähnliches </a:t>
            </a: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zeichnen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 und jedem Teammitglied Haftnotizen + Marker geben</a:t>
            </a:r>
          </a:p>
          <a:p>
            <a:pPr marL="342900" indent="-342900">
              <a:buAutoNum type="arabicPeriod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Teammitglieder sammeln, diskutieren die Gedanken und bringen Sie im jeweiligen Abschnitt der </a:t>
            </a:r>
            <a:r>
              <a:rPr lang="de-DE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Empathy</a:t>
            </a: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b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- 6 Abschnitte: 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-&gt; </a:t>
            </a:r>
            <a:r>
              <a:rPr lang="de-DE" sz="1050" i="1" dirty="0">
                <a:latin typeface="Arial" panose="020B0604020202020204" pitchFamily="34" charset="0"/>
                <a:cs typeface="Arial" panose="020B0604020202020204" pitchFamily="34" charset="0"/>
              </a:rPr>
              <a:t>Sehen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 (Was sieht die Person?, Was sieht sie in der festgelegten Situation?, etc.)</a:t>
            </a:r>
            <a:b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-&gt; </a:t>
            </a:r>
            <a:r>
              <a:rPr lang="de-DE" sz="1050" i="1" dirty="0">
                <a:latin typeface="Arial" panose="020B0604020202020204" pitchFamily="34" charset="0"/>
                <a:cs typeface="Arial" panose="020B0604020202020204" pitchFamily="34" charset="0"/>
              </a:rPr>
              <a:t>Hören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 (Welche akustischen Eindrücke hört die Person in der Situation?, etc.)</a:t>
            </a:r>
            <a:b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-&gt; </a:t>
            </a:r>
            <a:r>
              <a:rPr lang="de-DE" sz="1050" i="1" dirty="0">
                <a:latin typeface="Arial" panose="020B0604020202020204" pitchFamily="34" charset="0"/>
                <a:cs typeface="Arial" panose="020B0604020202020204" pitchFamily="34" charset="0"/>
              </a:rPr>
              <a:t>Handeln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 (Was macht die Person an einem normalen Tag?, etc.)</a:t>
            </a:r>
            <a:b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-&gt; </a:t>
            </a:r>
            <a:r>
              <a:rPr lang="de-DE" sz="1050" i="1" dirty="0">
                <a:latin typeface="Arial" panose="020B0604020202020204" pitchFamily="34" charset="0"/>
                <a:cs typeface="Arial" panose="020B0604020202020204" pitchFamily="34" charset="0"/>
              </a:rPr>
              <a:t>Denken &amp; Fühlen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(Was fühlt und denkt Person an einem normalen Tag oder in der festgelegten Situation?, etc.)</a:t>
            </a:r>
            <a:b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-&gt; </a:t>
            </a:r>
            <a:r>
              <a:rPr lang="de-DE" sz="1050" i="1" dirty="0">
                <a:latin typeface="Arial" panose="020B0604020202020204" pitchFamily="34" charset="0"/>
                <a:cs typeface="Arial" panose="020B0604020202020204" pitchFamily="34" charset="0"/>
              </a:rPr>
              <a:t>Pains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 (Was sind Probleme, Ängste oder Sorgen der Person?)</a:t>
            </a:r>
            <a:b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-&gt; </a:t>
            </a:r>
            <a:r>
              <a:rPr lang="de-DE" sz="1050" i="1" dirty="0" err="1">
                <a:latin typeface="Arial" panose="020B0604020202020204" pitchFamily="34" charset="0"/>
                <a:cs typeface="Arial" panose="020B0604020202020204" pitchFamily="34" charset="0"/>
              </a:rPr>
              <a:t>Gains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 (Was sind Bedürfnisse, Wünsche und Träume der Person?)</a:t>
            </a:r>
          </a:p>
          <a:p>
            <a:pPr marL="342900" indent="-342900">
              <a:buAutoNum type="arabicPeriod"/>
            </a:pP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Gewonnene </a:t>
            </a: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Erkenntnisse analysieren und Hypothese </a:t>
            </a: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über den Benutzer validieren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81F43370-3264-418C-A7AF-8B43E633DED5}"/>
              </a:ext>
            </a:extLst>
          </p:cNvPr>
          <p:cNvSpPr txBox="1"/>
          <p:nvPr/>
        </p:nvSpPr>
        <p:spPr>
          <a:xfrm>
            <a:off x="9056505" y="1925368"/>
            <a:ext cx="252608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fasst verschiedene Kundenerlebnisse zu einem Bezugspunkt zusammen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einfache Erstellung und wirkungsvoll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kompakte Übersicht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schnell Gefühl für die Zielgruppe erhalten z.B. perfekt für agile Projekte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Fokus auf Empathie zum Kunden</a:t>
            </a:r>
            <a:endParaRPr lang="de-DE" sz="1400" dirty="0"/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0A3505BB-B75E-42C9-ADE5-114E690E8E74}"/>
              </a:ext>
            </a:extLst>
          </p:cNvPr>
          <p:cNvSpPr txBox="1"/>
          <p:nvPr/>
        </p:nvSpPr>
        <p:spPr>
          <a:xfrm>
            <a:off x="9056505" y="4000899"/>
            <a:ext cx="243975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050" dirty="0">
                <a:latin typeface="Arial" panose="020B0604020202020204" pitchFamily="34" charset="0"/>
                <a:cs typeface="Arial" panose="020B0604020202020204" pitchFamily="34" charset="0"/>
              </a:rPr>
              <a:t>für ein Business-Modell reicht das gewonnen Verständnis nicht aus</a:t>
            </a:r>
          </a:p>
        </p:txBody>
      </p:sp>
    </p:spTree>
    <p:extLst>
      <p:ext uri="{BB962C8B-B14F-4D97-AF65-F5344CB8AC3E}">
        <p14:creationId xmlns:p14="http://schemas.microsoft.com/office/powerpoint/2010/main" val="911791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9F21F6-92A5-4FC0-8FF2-91D3CD1BC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2023" y="326990"/>
            <a:ext cx="3878621" cy="444772"/>
          </a:xfrm>
        </p:spPr>
        <p:txBody>
          <a:bodyPr>
            <a:noAutofit/>
          </a:bodyPr>
          <a:lstStyle/>
          <a:p>
            <a:r>
              <a:rPr lang="de-DE" b="1" dirty="0" err="1">
                <a:solidFill>
                  <a:srgbClr val="5CB600"/>
                </a:solidFill>
                <a:latin typeface="Raleway"/>
              </a:rPr>
              <a:t>Empathy</a:t>
            </a:r>
            <a:r>
              <a:rPr lang="de-DE" b="1" dirty="0">
                <a:solidFill>
                  <a:srgbClr val="5CB600"/>
                </a:solidFill>
                <a:latin typeface="Raleway"/>
              </a:rPr>
              <a:t> </a:t>
            </a:r>
            <a:r>
              <a:rPr lang="de-DE" b="1" dirty="0" err="1">
                <a:solidFill>
                  <a:srgbClr val="5CB600"/>
                </a:solidFill>
                <a:latin typeface="Raleway"/>
              </a:rPr>
              <a:t>Map</a:t>
            </a:r>
            <a:endParaRPr lang="de-DE" b="1" dirty="0">
              <a:solidFill>
                <a:srgbClr val="5CB600"/>
              </a:solidFill>
              <a:latin typeface="Raleway"/>
            </a:endParaRPr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CAA35CD6-B1D4-40E4-B598-774124A3DB2A}"/>
              </a:ext>
            </a:extLst>
          </p:cNvPr>
          <p:cNvGrpSpPr/>
          <p:nvPr/>
        </p:nvGrpSpPr>
        <p:grpSpPr>
          <a:xfrm>
            <a:off x="42323" y="55658"/>
            <a:ext cx="12113890" cy="6746683"/>
            <a:chOff x="32395" y="46049"/>
            <a:chExt cx="12113890" cy="6746683"/>
          </a:xfrm>
        </p:grpSpPr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46C17B34-D40E-44D8-8B07-FEC111BA31EA}"/>
                </a:ext>
              </a:extLst>
            </p:cNvPr>
            <p:cNvSpPr/>
            <p:nvPr/>
          </p:nvSpPr>
          <p:spPr>
            <a:xfrm rot="5400000">
              <a:off x="-3244573" y="3342235"/>
              <a:ext cx="6640335" cy="8640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C59732A0-1BAF-42CD-8BD4-5590BE1C6606}"/>
                </a:ext>
              </a:extLst>
            </p:cNvPr>
            <p:cNvSpPr/>
            <p:nvPr/>
          </p:nvSpPr>
          <p:spPr>
            <a:xfrm>
              <a:off x="34834" y="46049"/>
              <a:ext cx="12104915" cy="871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D47B8E43-96D4-45CC-BFC8-E02C18DC1B9E}"/>
                </a:ext>
              </a:extLst>
            </p:cNvPr>
            <p:cNvSpPr/>
            <p:nvPr/>
          </p:nvSpPr>
          <p:spPr>
            <a:xfrm>
              <a:off x="34834" y="6705602"/>
              <a:ext cx="12104915" cy="8713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32D2DE2B-CBF2-4D16-B7F7-A9B3577F5E74}"/>
                </a:ext>
              </a:extLst>
            </p:cNvPr>
            <p:cNvSpPr/>
            <p:nvPr/>
          </p:nvSpPr>
          <p:spPr>
            <a:xfrm rot="5400000">
              <a:off x="8782919" y="3342235"/>
              <a:ext cx="6640331" cy="86400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76" name="Grafik 75">
            <a:extLst>
              <a:ext uri="{FF2B5EF4-FFF2-40B4-BE49-F238E27FC236}">
                <a16:creationId xmlns:a16="http://schemas.microsoft.com/office/drawing/2014/main" id="{EAA42D7F-267E-4042-9AF8-F8949448956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93" y="99223"/>
            <a:ext cx="794009" cy="520349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51FADE09-33F9-4E20-9BF3-FFBE862D70A2}"/>
              </a:ext>
            </a:extLst>
          </p:cNvPr>
          <p:cNvSpPr txBox="1"/>
          <p:nvPr/>
        </p:nvSpPr>
        <p:spPr>
          <a:xfrm>
            <a:off x="85522" y="602157"/>
            <a:ext cx="2021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5CB600"/>
                </a:solidFill>
              </a:rPr>
              <a:t>Innovation </a:t>
            </a:r>
            <a:r>
              <a:rPr lang="de-DE" sz="1600" b="1" dirty="0" err="1">
                <a:solidFill>
                  <a:srgbClr val="5CB600"/>
                </a:solidFill>
              </a:rPr>
              <a:t>ToolBox</a:t>
            </a:r>
            <a:endParaRPr lang="de-DE" sz="1600" b="1" dirty="0">
              <a:solidFill>
                <a:srgbClr val="5CB600"/>
              </a:solidFill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7717F10F-87D7-465D-B064-5079498976A7}"/>
              </a:ext>
            </a:extLst>
          </p:cNvPr>
          <p:cNvSpPr txBox="1"/>
          <p:nvPr/>
        </p:nvSpPr>
        <p:spPr>
          <a:xfrm>
            <a:off x="344131" y="5795336"/>
            <a:ext cx="1161723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Quellen: &lt;div&gt;Icons erstellt von &lt;a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="https://www.flaticon.com/de/autoren/bqlqn" title="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bqlqn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"&gt;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bqlqn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&lt;/a&gt;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&lt;a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="https://www.flaticon.com/de/" title="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Flaticon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"&gt;www.flaticon.com&lt;/a&gt;&lt;/div&gt;;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&lt;div&gt;Icons made by &lt;a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="https://www.flaticon.com/authors/vitaly-gorbachev" title="Vitaly Gorbachev"&gt;Vitaly Gorbachev&lt;/a&gt; from &lt;a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="https://www.flaticon.com/" title="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Flaticon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"&gt;www.flaticon.com&lt;/a&gt;&lt;/div&gt;; &lt;div&gt;Icons made by &lt;a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="https://www.freepik.com" title="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Freepik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"&gt;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Freepik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&lt;/a&gt; from &lt;a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="https://www.flaticon.com/" title="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Flaticon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"&gt;www.flaticon.com&lt;/a&gt;&lt;/div&gt;; &lt;div&gt;Icons made by &lt;a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="https://www.freepik.com" title="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Freepik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"&gt;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Freepik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&lt;/a&gt; from &lt;a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="https://www.flaticon.com/" title="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Flaticon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"&gt;www.flaticon.com&lt;/a&gt;&lt;/div&gt;; &lt;div&gt;Icons made by &lt;a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="https://www.flaticon.com/authors/vectors-market" title="Vectors Market"&gt;Vectors Market&lt;/a&gt; from &lt;a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="https://www.flaticon.com/" title="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Flaticon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"&gt;www.flaticon.com&lt;/a&gt;&lt;/div&gt;; &lt;div&gt;Icons made by &lt;a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="https://www.flaticon.com/authors/smashicons" title="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Smashicons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"&gt;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Smashicons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&lt;/a&gt; from &lt;a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="https://www.flaticon.com/" title="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Flaticon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"&gt;www.flaticon.com&lt;/a&gt;&lt;/div&gt;;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https://nativdigital.com/empathy-map/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; https://www.ionos.de/digitalguide/online-marketing/verkaufen-im-internet/empathy-map/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24104EA1-F1A7-4F87-809C-CB68DF83AA16}"/>
              </a:ext>
            </a:extLst>
          </p:cNvPr>
          <p:cNvGrpSpPr/>
          <p:nvPr/>
        </p:nvGrpSpPr>
        <p:grpSpPr>
          <a:xfrm>
            <a:off x="232708" y="1231131"/>
            <a:ext cx="11635243" cy="4439878"/>
            <a:chOff x="255099" y="1707642"/>
            <a:chExt cx="11635243" cy="4269417"/>
          </a:xfrm>
        </p:grpSpPr>
        <p:cxnSp>
          <p:nvCxnSpPr>
            <p:cNvPr id="77" name="Gerader Verbinder 76">
              <a:extLst>
                <a:ext uri="{FF2B5EF4-FFF2-40B4-BE49-F238E27FC236}">
                  <a16:creationId xmlns:a16="http://schemas.microsoft.com/office/drawing/2014/main" id="{5AA261AE-2F93-4F17-A944-5CBFC95D1E2E}"/>
                </a:ext>
              </a:extLst>
            </p:cNvPr>
            <p:cNvCxnSpPr>
              <a:cxnSpLocks/>
            </p:cNvCxnSpPr>
            <p:nvPr/>
          </p:nvCxnSpPr>
          <p:spPr>
            <a:xfrm>
              <a:off x="6210457" y="4652013"/>
              <a:ext cx="0" cy="1278725"/>
            </a:xfrm>
            <a:prstGeom prst="line">
              <a:avLst/>
            </a:prstGeom>
            <a:ln w="19050">
              <a:solidFill>
                <a:srgbClr val="5CB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Gruppieren 91">
              <a:extLst>
                <a:ext uri="{FF2B5EF4-FFF2-40B4-BE49-F238E27FC236}">
                  <a16:creationId xmlns:a16="http://schemas.microsoft.com/office/drawing/2014/main" id="{79F64531-CE82-4D63-983A-016019A5972B}"/>
                </a:ext>
              </a:extLst>
            </p:cNvPr>
            <p:cNvGrpSpPr/>
            <p:nvPr/>
          </p:nvGrpSpPr>
          <p:grpSpPr>
            <a:xfrm>
              <a:off x="255099" y="1707642"/>
              <a:ext cx="11635243" cy="4269417"/>
              <a:chOff x="255099" y="1707642"/>
              <a:chExt cx="11635243" cy="4269417"/>
            </a:xfrm>
          </p:grpSpPr>
          <p:pic>
            <p:nvPicPr>
              <p:cNvPr id="7" name="Grafik 6">
                <a:extLst>
                  <a:ext uri="{FF2B5EF4-FFF2-40B4-BE49-F238E27FC236}">
                    <a16:creationId xmlns:a16="http://schemas.microsoft.com/office/drawing/2014/main" id="{3E8703E3-6484-4A01-8FA6-F57CDCB40D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417908" y="4742243"/>
                <a:ext cx="392577" cy="392577"/>
              </a:xfrm>
              <a:prstGeom prst="rect">
                <a:avLst/>
              </a:prstGeom>
            </p:spPr>
          </p:pic>
          <p:pic>
            <p:nvPicPr>
              <p:cNvPr id="9" name="Grafik 8">
                <a:extLst>
                  <a:ext uri="{FF2B5EF4-FFF2-40B4-BE49-F238E27FC236}">
                    <a16:creationId xmlns:a16="http://schemas.microsoft.com/office/drawing/2014/main" id="{24C6ADD9-7EA3-4A6E-A3E8-963740DDE4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02171" y="4692006"/>
                <a:ext cx="392578" cy="392578"/>
              </a:xfrm>
              <a:prstGeom prst="rect">
                <a:avLst/>
              </a:prstGeom>
            </p:spPr>
          </p:pic>
          <p:pic>
            <p:nvPicPr>
              <p:cNvPr id="11" name="Grafik 10">
                <a:extLst>
                  <a:ext uri="{FF2B5EF4-FFF2-40B4-BE49-F238E27FC236}">
                    <a16:creationId xmlns:a16="http://schemas.microsoft.com/office/drawing/2014/main" id="{7C74A72F-9A1A-45B4-9A25-019C71EFEF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9783" y="2935226"/>
                <a:ext cx="369332" cy="369332"/>
              </a:xfrm>
              <a:prstGeom prst="rect">
                <a:avLst/>
              </a:prstGeom>
            </p:spPr>
          </p:pic>
          <p:pic>
            <p:nvPicPr>
              <p:cNvPr id="18" name="Grafik 17">
                <a:extLst>
                  <a:ext uri="{FF2B5EF4-FFF2-40B4-BE49-F238E27FC236}">
                    <a16:creationId xmlns:a16="http://schemas.microsoft.com/office/drawing/2014/main" id="{06C886D7-D5F3-4979-A5BF-B2A5D1EBA4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397131" y="2948005"/>
                <a:ext cx="405739" cy="405739"/>
              </a:xfrm>
              <a:prstGeom prst="rect">
                <a:avLst/>
              </a:prstGeom>
            </p:spPr>
          </p:pic>
          <p:pic>
            <p:nvPicPr>
              <p:cNvPr id="49" name="Grafik 48">
                <a:extLst>
                  <a:ext uri="{FF2B5EF4-FFF2-40B4-BE49-F238E27FC236}">
                    <a16:creationId xmlns:a16="http://schemas.microsoft.com/office/drawing/2014/main" id="{579FA611-7BAF-4FCB-8E34-2183B99601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hqprint">
                <a:duotone>
                  <a:prstClr val="black"/>
                  <a:schemeClr val="tx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colorTemperature colorTemp="11200"/>
                        </a14:imgEffect>
                        <a14:imgEffect>
                          <a14:saturation sat="4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28635" y="4215206"/>
                <a:ext cx="399217" cy="399217"/>
              </a:xfrm>
              <a:prstGeom prst="rect">
                <a:avLst/>
              </a:prstGeom>
              <a:noFill/>
            </p:spPr>
          </p:pic>
          <p:pic>
            <p:nvPicPr>
              <p:cNvPr id="22" name="Grafik 21">
                <a:extLst>
                  <a:ext uri="{FF2B5EF4-FFF2-40B4-BE49-F238E27FC236}">
                    <a16:creationId xmlns:a16="http://schemas.microsoft.com/office/drawing/2014/main" id="{C92B6BE2-1674-4266-93F3-A0A37A204F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69048" y="1715686"/>
                <a:ext cx="369333" cy="369333"/>
              </a:xfrm>
              <a:prstGeom prst="rect">
                <a:avLst/>
              </a:prstGeom>
            </p:spPr>
          </p:pic>
          <p:cxnSp>
            <p:nvCxnSpPr>
              <p:cNvPr id="24" name="Gerader Verbinder 23">
                <a:extLst>
                  <a:ext uri="{FF2B5EF4-FFF2-40B4-BE49-F238E27FC236}">
                    <a16:creationId xmlns:a16="http://schemas.microsoft.com/office/drawing/2014/main" id="{BF20648E-008C-4295-8FBD-3B6CE49630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1658" y="1751828"/>
                <a:ext cx="11479337" cy="2697624"/>
              </a:xfrm>
              <a:prstGeom prst="line">
                <a:avLst/>
              </a:prstGeom>
              <a:ln w="19050">
                <a:solidFill>
                  <a:srgbClr val="5CB600"/>
                </a:solidFill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55" name="Gerader Verbinder 54">
                <a:extLst>
                  <a:ext uri="{FF2B5EF4-FFF2-40B4-BE49-F238E27FC236}">
                    <a16:creationId xmlns:a16="http://schemas.microsoft.com/office/drawing/2014/main" id="{BC8863F8-3135-4DD1-B20F-C9AC1FE7951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7908" y="1751830"/>
                <a:ext cx="11416520" cy="2809954"/>
              </a:xfrm>
              <a:prstGeom prst="line">
                <a:avLst/>
              </a:prstGeom>
              <a:ln w="19050">
                <a:solidFill>
                  <a:srgbClr val="5CB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Gerader Verbinder 58">
                <a:extLst>
                  <a:ext uri="{FF2B5EF4-FFF2-40B4-BE49-F238E27FC236}">
                    <a16:creationId xmlns:a16="http://schemas.microsoft.com/office/drawing/2014/main" id="{9DE4678B-60DC-41A8-A283-D85FA3C1A9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96922" y="4597233"/>
                <a:ext cx="11384073" cy="109561"/>
              </a:xfrm>
              <a:prstGeom prst="line">
                <a:avLst/>
              </a:prstGeom>
              <a:ln w="19050">
                <a:solidFill>
                  <a:srgbClr val="5CB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Rechteck 31">
                <a:extLst>
                  <a:ext uri="{FF2B5EF4-FFF2-40B4-BE49-F238E27FC236}">
                    <a16:creationId xmlns:a16="http://schemas.microsoft.com/office/drawing/2014/main" id="{C1F1B506-4702-46ED-AAB5-84821617F0CE}"/>
                  </a:ext>
                </a:extLst>
              </p:cNvPr>
              <p:cNvSpPr/>
              <p:nvPr/>
            </p:nvSpPr>
            <p:spPr>
              <a:xfrm>
                <a:off x="255099" y="1710843"/>
                <a:ext cx="11635243" cy="4266216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1" name="Textfeld 50">
                <a:extLst>
                  <a:ext uri="{FF2B5EF4-FFF2-40B4-BE49-F238E27FC236}">
                    <a16:creationId xmlns:a16="http://schemas.microsoft.com/office/drawing/2014/main" id="{464AD9A5-C171-407A-9B40-2AEE6C7E443B}"/>
                  </a:ext>
                </a:extLst>
              </p:cNvPr>
              <p:cNvSpPr txBox="1"/>
              <p:nvPr/>
            </p:nvSpPr>
            <p:spPr>
              <a:xfrm>
                <a:off x="5269283" y="1707642"/>
                <a:ext cx="2611233" cy="355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Denken &amp; Fühlen</a:t>
                </a:r>
              </a:p>
            </p:txBody>
          </p:sp>
          <p:sp>
            <p:nvSpPr>
              <p:cNvPr id="78" name="Textfeld 77">
                <a:extLst>
                  <a:ext uri="{FF2B5EF4-FFF2-40B4-BE49-F238E27FC236}">
                    <a16:creationId xmlns:a16="http://schemas.microsoft.com/office/drawing/2014/main" id="{C473E2A2-CDA6-4DBB-A331-8F0E2C5D60BC}"/>
                  </a:ext>
                </a:extLst>
              </p:cNvPr>
              <p:cNvSpPr txBox="1"/>
              <p:nvPr/>
            </p:nvSpPr>
            <p:spPr>
              <a:xfrm>
                <a:off x="574617" y="2959210"/>
                <a:ext cx="844414" cy="355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Hören</a:t>
                </a:r>
              </a:p>
            </p:txBody>
          </p:sp>
          <p:sp>
            <p:nvSpPr>
              <p:cNvPr id="79" name="Textfeld 78">
                <a:extLst>
                  <a:ext uri="{FF2B5EF4-FFF2-40B4-BE49-F238E27FC236}">
                    <a16:creationId xmlns:a16="http://schemas.microsoft.com/office/drawing/2014/main" id="{DAE47EF8-4C8F-42BC-B9C0-B0B8FFDDB59A}"/>
                  </a:ext>
                </a:extLst>
              </p:cNvPr>
              <p:cNvSpPr txBox="1"/>
              <p:nvPr/>
            </p:nvSpPr>
            <p:spPr>
              <a:xfrm>
                <a:off x="10583551" y="2948005"/>
                <a:ext cx="964089" cy="355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Sehen</a:t>
                </a:r>
              </a:p>
            </p:txBody>
          </p:sp>
          <p:sp>
            <p:nvSpPr>
              <p:cNvPr id="80" name="Textfeld 79">
                <a:extLst>
                  <a:ext uri="{FF2B5EF4-FFF2-40B4-BE49-F238E27FC236}">
                    <a16:creationId xmlns:a16="http://schemas.microsoft.com/office/drawing/2014/main" id="{D0152CCC-59FB-4173-9B7B-CE268C5AA454}"/>
                  </a:ext>
                </a:extLst>
              </p:cNvPr>
              <p:cNvSpPr txBox="1"/>
              <p:nvPr/>
            </p:nvSpPr>
            <p:spPr>
              <a:xfrm>
                <a:off x="5638178" y="4235295"/>
                <a:ext cx="1975638" cy="355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Handeln</a:t>
                </a:r>
              </a:p>
            </p:txBody>
          </p:sp>
          <p:sp>
            <p:nvSpPr>
              <p:cNvPr id="81" name="Textfeld 80">
                <a:extLst>
                  <a:ext uri="{FF2B5EF4-FFF2-40B4-BE49-F238E27FC236}">
                    <a16:creationId xmlns:a16="http://schemas.microsoft.com/office/drawing/2014/main" id="{03486E80-63CF-4E77-BBE9-BCC9B5365290}"/>
                  </a:ext>
                </a:extLst>
              </p:cNvPr>
              <p:cNvSpPr txBox="1"/>
              <p:nvPr/>
            </p:nvSpPr>
            <p:spPr>
              <a:xfrm>
                <a:off x="6765842" y="4686818"/>
                <a:ext cx="847971" cy="355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Gain</a:t>
                </a:r>
                <a:endParaRPr lang="de-DE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" name="Textfeld 81">
                <a:extLst>
                  <a:ext uri="{FF2B5EF4-FFF2-40B4-BE49-F238E27FC236}">
                    <a16:creationId xmlns:a16="http://schemas.microsoft.com/office/drawing/2014/main" id="{3ED937CF-A2D4-48DF-9F6F-4CDCB8B30CA5}"/>
                  </a:ext>
                </a:extLst>
              </p:cNvPr>
              <p:cNvSpPr txBox="1"/>
              <p:nvPr/>
            </p:nvSpPr>
            <p:spPr>
              <a:xfrm>
                <a:off x="810485" y="4742242"/>
                <a:ext cx="744554" cy="355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Pain</a:t>
                </a:r>
              </a:p>
            </p:txBody>
          </p:sp>
          <p:sp>
            <p:nvSpPr>
              <p:cNvPr id="53" name="Ellipse 52">
                <a:extLst>
                  <a:ext uri="{FF2B5EF4-FFF2-40B4-BE49-F238E27FC236}">
                    <a16:creationId xmlns:a16="http://schemas.microsoft.com/office/drawing/2014/main" id="{23CD6801-98B5-4516-9402-0F079B5CE2EF}"/>
                  </a:ext>
                </a:extLst>
              </p:cNvPr>
              <p:cNvSpPr/>
              <p:nvPr/>
            </p:nvSpPr>
            <p:spPr>
              <a:xfrm>
                <a:off x="5788250" y="2669641"/>
                <a:ext cx="844414" cy="812427"/>
              </a:xfrm>
              <a:prstGeom prst="ellipse">
                <a:avLst/>
              </a:prstGeom>
              <a:solidFill>
                <a:srgbClr val="5CB600"/>
              </a:solidFill>
              <a:ln>
                <a:solidFill>
                  <a:srgbClr val="5CB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pic>
            <p:nvPicPr>
              <p:cNvPr id="5" name="Grafik 4">
                <a:extLst>
                  <a:ext uri="{FF2B5EF4-FFF2-40B4-BE49-F238E27FC236}">
                    <a16:creationId xmlns:a16="http://schemas.microsoft.com/office/drawing/2014/main" id="{E4EA8978-EE21-4599-86FF-57076AAE6E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93172" y="2753254"/>
                <a:ext cx="650175" cy="628430"/>
              </a:xfrm>
              <a:prstGeom prst="rect">
                <a:avLst/>
              </a:prstGeom>
            </p:spPr>
          </p:pic>
          <p:sp>
            <p:nvSpPr>
              <p:cNvPr id="61" name="Textfeld 60">
                <a:extLst>
                  <a:ext uri="{FF2B5EF4-FFF2-40B4-BE49-F238E27FC236}">
                    <a16:creationId xmlns:a16="http://schemas.microsoft.com/office/drawing/2014/main" id="{9D181AA1-07F6-400B-94FF-EF34A2BBCF0D}"/>
                  </a:ext>
                </a:extLst>
              </p:cNvPr>
              <p:cNvSpPr txBox="1"/>
              <p:nvPr/>
            </p:nvSpPr>
            <p:spPr>
              <a:xfrm>
                <a:off x="3609261" y="2078167"/>
                <a:ext cx="638988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Was fühlt und denkt Person an einem normalen Tag oder in der festgelegten Situation?</a:t>
                </a:r>
              </a:p>
              <a:p>
                <a: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Was ist der Person wichtig? Was motiviert/demotiviert Sie?</a:t>
                </a:r>
                <a:endParaRPr lang="de-DE" sz="11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  <p:sp>
            <p:nvSpPr>
              <p:cNvPr id="83" name="Textfeld 82">
                <a:extLst>
                  <a:ext uri="{FF2B5EF4-FFF2-40B4-BE49-F238E27FC236}">
                    <a16:creationId xmlns:a16="http://schemas.microsoft.com/office/drawing/2014/main" id="{973B4B6A-BF52-400E-A96A-C2BB48C7F857}"/>
                  </a:ext>
                </a:extLst>
              </p:cNvPr>
              <p:cNvSpPr txBox="1"/>
              <p:nvPr/>
            </p:nvSpPr>
            <p:spPr>
              <a:xfrm>
                <a:off x="364108" y="5230438"/>
                <a:ext cx="351791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Was sind Probleme, Ängste oder Sorgen der Person?</a:t>
                </a:r>
                <a:endParaRPr lang="de-DE" sz="11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  <p:sp>
            <p:nvSpPr>
              <p:cNvPr id="84" name="Textfeld 83">
                <a:extLst>
                  <a:ext uri="{FF2B5EF4-FFF2-40B4-BE49-F238E27FC236}">
                    <a16:creationId xmlns:a16="http://schemas.microsoft.com/office/drawing/2014/main" id="{870ABC7B-D874-46C1-960D-EEAECC5D1CE6}"/>
                  </a:ext>
                </a:extLst>
              </p:cNvPr>
              <p:cNvSpPr txBox="1"/>
              <p:nvPr/>
            </p:nvSpPr>
            <p:spPr>
              <a:xfrm>
                <a:off x="6389928" y="5241238"/>
                <a:ext cx="447594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Was sind Bedürfnisse, Wünsche und Träume der Person?</a:t>
                </a:r>
                <a:endParaRPr lang="de-DE" sz="11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  <p:sp>
            <p:nvSpPr>
              <p:cNvPr id="87" name="Textfeld 86">
                <a:extLst>
                  <a:ext uri="{FF2B5EF4-FFF2-40B4-BE49-F238E27FC236}">
                    <a16:creationId xmlns:a16="http://schemas.microsoft.com/office/drawing/2014/main" id="{87240C69-B29E-4D8A-B083-3F3190D475C6}"/>
                  </a:ext>
                </a:extLst>
              </p:cNvPr>
              <p:cNvSpPr txBox="1"/>
              <p:nvPr/>
            </p:nvSpPr>
            <p:spPr>
              <a:xfrm>
                <a:off x="4484570" y="3548227"/>
                <a:ext cx="4475948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Was macht die Person an einem normalen Tag?</a:t>
                </a:r>
                <a:b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Wie handelt die Person in der definierten Situation?</a:t>
                </a:r>
                <a:b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Was sind typische Aussagen?</a:t>
                </a:r>
                <a:endParaRPr lang="de-DE" sz="11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  <p:sp>
            <p:nvSpPr>
              <p:cNvPr id="88" name="Textfeld 87">
                <a:extLst>
                  <a:ext uri="{FF2B5EF4-FFF2-40B4-BE49-F238E27FC236}">
                    <a16:creationId xmlns:a16="http://schemas.microsoft.com/office/drawing/2014/main" id="{7D57EA69-E593-4190-AA14-CD208C67E552}"/>
                  </a:ext>
                </a:extLst>
              </p:cNvPr>
              <p:cNvSpPr txBox="1"/>
              <p:nvPr/>
            </p:nvSpPr>
            <p:spPr>
              <a:xfrm>
                <a:off x="7342786" y="2923132"/>
                <a:ext cx="359904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Was sieht die Person?</a:t>
                </a:r>
                <a:b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sz="1100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Was sieht sie in der festgelegten Situation?</a:t>
                </a:r>
                <a:endParaRPr lang="de-DE" sz="11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89" name="Textfeld 88">
              <a:extLst>
                <a:ext uri="{FF2B5EF4-FFF2-40B4-BE49-F238E27FC236}">
                  <a16:creationId xmlns:a16="http://schemas.microsoft.com/office/drawing/2014/main" id="{70AF7057-5FF5-4A30-AD36-EFCBD827525D}"/>
                </a:ext>
              </a:extLst>
            </p:cNvPr>
            <p:cNvSpPr txBox="1"/>
            <p:nvPr/>
          </p:nvSpPr>
          <p:spPr>
            <a:xfrm>
              <a:off x="1316294" y="2970092"/>
              <a:ext cx="4475948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100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Welche akustischen Eindrücke hört die Person in der Situation?</a:t>
              </a:r>
            </a:p>
            <a:p>
              <a:r>
                <a:rPr lang="de-DE" sz="1100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Was hört Sie von Personen aus dem Umfeld?</a:t>
              </a:r>
            </a:p>
            <a:p>
              <a:endParaRPr lang="de-DE" sz="11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sp>
        <p:nvSpPr>
          <p:cNvPr id="143" name="Rechteck 142">
            <a:extLst>
              <a:ext uri="{FF2B5EF4-FFF2-40B4-BE49-F238E27FC236}">
                <a16:creationId xmlns:a16="http://schemas.microsoft.com/office/drawing/2014/main" id="{2F89861D-871F-40C1-AD07-9E9FE1C2A6F5}"/>
              </a:ext>
            </a:extLst>
          </p:cNvPr>
          <p:cNvSpPr/>
          <p:nvPr/>
        </p:nvSpPr>
        <p:spPr>
          <a:xfrm>
            <a:off x="107088" y="955426"/>
            <a:ext cx="12049125" cy="73419"/>
          </a:xfrm>
          <a:prstGeom prst="rect">
            <a:avLst/>
          </a:prstGeom>
          <a:solidFill>
            <a:srgbClr val="5CB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2938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3D514A3-971B-4485-96A1-35DE9A8D0563}"/>
              </a:ext>
            </a:extLst>
          </p:cNvPr>
          <p:cNvGrpSpPr/>
          <p:nvPr/>
        </p:nvGrpSpPr>
        <p:grpSpPr>
          <a:xfrm>
            <a:off x="52518" y="-48831"/>
            <a:ext cx="12224071" cy="6871110"/>
            <a:chOff x="52518" y="-48831"/>
            <a:chExt cx="12224071" cy="6871110"/>
          </a:xfrm>
        </p:grpSpPr>
        <p:grpSp>
          <p:nvGrpSpPr>
            <p:cNvPr id="18" name="Gruppieren 17"/>
            <p:cNvGrpSpPr/>
            <p:nvPr/>
          </p:nvGrpSpPr>
          <p:grpSpPr>
            <a:xfrm>
              <a:off x="63360" y="-48831"/>
              <a:ext cx="12213229" cy="6871110"/>
              <a:chOff x="63360" y="-48831"/>
              <a:chExt cx="12213229" cy="6871110"/>
            </a:xfrm>
          </p:grpSpPr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9165D3B5-9ECB-4AA1-BFBE-D146BFADBE22}"/>
                  </a:ext>
                </a:extLst>
              </p:cNvPr>
              <p:cNvSpPr txBox="1"/>
              <p:nvPr/>
            </p:nvSpPr>
            <p:spPr>
              <a:xfrm>
                <a:off x="3589305" y="277499"/>
                <a:ext cx="496705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4400" b="1" dirty="0" err="1">
                    <a:solidFill>
                      <a:srgbClr val="5CB600"/>
                    </a:solidFill>
                    <a:latin typeface="Raleway"/>
                  </a:rPr>
                  <a:t>Context</a:t>
                </a:r>
                <a:r>
                  <a:rPr lang="de-DE" sz="4400" b="1" dirty="0">
                    <a:solidFill>
                      <a:srgbClr val="5CB600"/>
                    </a:solidFill>
                    <a:latin typeface="Raleway"/>
                  </a:rPr>
                  <a:t>-Mapping</a:t>
                </a:r>
              </a:p>
            </p:txBody>
          </p:sp>
          <p:grpSp>
            <p:nvGrpSpPr>
              <p:cNvPr id="16" name="Gruppieren 15"/>
              <p:cNvGrpSpPr/>
              <p:nvPr/>
            </p:nvGrpSpPr>
            <p:grpSpPr>
              <a:xfrm>
                <a:off x="63360" y="-48831"/>
                <a:ext cx="12213229" cy="6871110"/>
                <a:chOff x="83238" y="-48831"/>
                <a:chExt cx="12213229" cy="6871110"/>
              </a:xfrm>
            </p:grpSpPr>
            <p:sp>
              <p:nvSpPr>
                <p:cNvPr id="41" name="Rechteck 40">
                  <a:extLst>
                    <a:ext uri="{FF2B5EF4-FFF2-40B4-BE49-F238E27FC236}">
                      <a16:creationId xmlns:a16="http://schemas.microsoft.com/office/drawing/2014/main" id="{E7B5B36F-DC77-4B80-8E94-DDE2A31EA6F9}"/>
                    </a:ext>
                  </a:extLst>
                </p:cNvPr>
                <p:cNvSpPr/>
                <p:nvPr/>
              </p:nvSpPr>
              <p:spPr>
                <a:xfrm>
                  <a:off x="83238" y="1338346"/>
                  <a:ext cx="591847" cy="531185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3" name="Rechteck 42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0" y="1883674"/>
                  <a:ext cx="3186044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0" name="Rechteck 39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3238" y="1884588"/>
                  <a:ext cx="3211969" cy="4237349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marL="180000"/>
                  <a:endParaRPr lang="de-D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Rechteck 41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3295208" y="1883674"/>
                  <a:ext cx="5651114" cy="4234451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sp>
              <p:nvSpPr>
                <p:cNvPr id="44" name="Rechteck 43">
                  <a:extLst>
                    <a:ext uri="{FF2B5EF4-FFF2-40B4-BE49-F238E27FC236}">
                      <a16:creationId xmlns:a16="http://schemas.microsoft.com/office/drawing/2014/main" id="{3A1404F5-A04F-45ED-B67A-6347B439B0BD}"/>
                    </a:ext>
                  </a:extLst>
                </p:cNvPr>
                <p:cNvSpPr/>
                <p:nvPr/>
              </p:nvSpPr>
              <p:spPr>
                <a:xfrm>
                  <a:off x="8946321" y="3962400"/>
                  <a:ext cx="3186044" cy="2159537"/>
                </a:xfrm>
                <a:prstGeom prst="rect">
                  <a:avLst/>
                </a:prstGeom>
                <a:noFill/>
                <a:ln w="76200">
                  <a:solidFill>
                    <a:srgbClr val="5CB600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dirty="0"/>
                </a:p>
              </p:txBody>
            </p:sp>
            <p:grpSp>
              <p:nvGrpSpPr>
                <p:cNvPr id="13" name="Gruppieren 12"/>
                <p:cNvGrpSpPr/>
                <p:nvPr/>
              </p:nvGrpSpPr>
              <p:grpSpPr>
                <a:xfrm>
                  <a:off x="83239" y="-48831"/>
                  <a:ext cx="12213228" cy="6871110"/>
                  <a:chOff x="83239" y="-48831"/>
                  <a:chExt cx="12213228" cy="6871110"/>
                </a:xfrm>
              </p:grpSpPr>
              <p:pic>
                <p:nvPicPr>
                  <p:cNvPr id="32" name="Grafik 31">
                    <a:extLst>
                      <a:ext uri="{FF2B5EF4-FFF2-40B4-BE49-F238E27FC236}">
                        <a16:creationId xmlns:a16="http://schemas.microsoft.com/office/drawing/2014/main" id="{BC2B7A0D-D0D1-4E5C-9185-72CA18810C0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-48831"/>
                    <a:ext cx="1490719" cy="976933"/>
                  </a:xfrm>
                  <a:prstGeom prst="rect">
                    <a:avLst/>
                  </a:prstGeom>
                </p:spPr>
              </p:pic>
              <p:sp>
                <p:nvSpPr>
                  <p:cNvPr id="33" name="Rechteck 32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3390677" y="1329914"/>
                    <a:ext cx="5555644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28575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Durchführung</a:t>
                    </a:r>
                  </a:p>
                </p:txBody>
              </p:sp>
              <p:sp>
                <p:nvSpPr>
                  <p:cNvPr id="38" name="Rechteck 37">
                    <a:extLst>
                      <a:ext uri="{FF2B5EF4-FFF2-40B4-BE49-F238E27FC236}">
                        <a16:creationId xmlns:a16="http://schemas.microsoft.com/office/drawing/2014/main" id="{47260A5F-E2D3-4643-AC62-198266A2F9D5}"/>
                      </a:ext>
                    </a:extLst>
                  </p:cNvPr>
                  <p:cNvSpPr/>
                  <p:nvPr/>
                </p:nvSpPr>
                <p:spPr>
                  <a:xfrm>
                    <a:off x="83239" y="1329914"/>
                    <a:ext cx="3404458" cy="523220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Anlass/ Situation</a:t>
                    </a:r>
                  </a:p>
                </p:txBody>
              </p:sp>
              <p:sp>
                <p:nvSpPr>
                  <p:cNvPr id="30" name="Rechteck 29">
                    <a:extLst>
                      <a:ext uri="{FF2B5EF4-FFF2-40B4-BE49-F238E27FC236}">
                        <a16:creationId xmlns:a16="http://schemas.microsoft.com/office/drawing/2014/main" id="{E7B5B36F-DC77-4B80-8E94-DDE2A31EA6F9}"/>
                      </a:ext>
                    </a:extLst>
                  </p:cNvPr>
                  <p:cNvSpPr/>
                  <p:nvPr/>
                </p:nvSpPr>
                <p:spPr>
                  <a:xfrm>
                    <a:off x="83240" y="66261"/>
                    <a:ext cx="12049125" cy="1263654"/>
                  </a:xfrm>
                  <a:prstGeom prst="rect">
                    <a:avLst/>
                  </a:prstGeom>
                  <a:noFill/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dirty="0"/>
                  </a:p>
                </p:txBody>
              </p:sp>
              <p:sp>
                <p:nvSpPr>
                  <p:cNvPr id="31" name="Rechteck 30">
                    <a:extLst>
                      <a:ext uri="{FF2B5EF4-FFF2-40B4-BE49-F238E27FC236}">
                        <a16:creationId xmlns:a16="http://schemas.microsoft.com/office/drawing/2014/main" id="{9C31A484-C73B-4926-8890-020397C52173}"/>
                      </a:ext>
                    </a:extLst>
                  </p:cNvPr>
                  <p:cNvSpPr/>
                  <p:nvPr/>
                </p:nvSpPr>
                <p:spPr>
                  <a:xfrm>
                    <a:off x="8980891" y="1353383"/>
                    <a:ext cx="3151473" cy="516147"/>
                  </a:xfrm>
                  <a:prstGeom prst="rect">
                    <a:avLst/>
                  </a:prstGeom>
                  <a:solidFill>
                    <a:srgbClr val="5CB600"/>
                  </a:solidFill>
                  <a:ln w="76200">
                    <a:solidFill>
                      <a:srgbClr val="5CB600"/>
                    </a:solidFill>
                  </a:ln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576000"/>
                    <a:r>
                      <a:rPr lang="de-DE" sz="24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Pros &amp; </a:t>
                    </a:r>
                    <a:r>
                      <a:rPr lang="de-DE" sz="2400" b="1" dirty="0" err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Cons</a:t>
                    </a:r>
                    <a:endParaRPr lang="de-DE" sz="2400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" name="Textfeld 1"/>
                  <p:cNvSpPr txBox="1"/>
                  <p:nvPr/>
                </p:nvSpPr>
                <p:spPr>
                  <a:xfrm>
                    <a:off x="149502" y="876290"/>
                    <a:ext cx="2021503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de-DE" sz="1600" b="1" dirty="0">
                        <a:solidFill>
                          <a:srgbClr val="5CB600"/>
                        </a:solidFill>
                      </a:rPr>
                      <a:t>Innovation </a:t>
                    </a:r>
                    <a:r>
                      <a:rPr lang="de-DE" sz="1600" b="1" dirty="0" err="1">
                        <a:solidFill>
                          <a:srgbClr val="5CB600"/>
                        </a:solidFill>
                      </a:rPr>
                      <a:t>ToolBox</a:t>
                    </a:r>
                    <a:endParaRPr lang="de-DE" sz="1600" b="1" dirty="0">
                      <a:solidFill>
                        <a:srgbClr val="5CB600"/>
                      </a:solidFill>
                    </a:endParaRPr>
                  </a:p>
                </p:txBody>
              </p:sp>
              <p:sp>
                <p:nvSpPr>
                  <p:cNvPr id="4" name="Rechteck 3"/>
                  <p:cNvSpPr/>
                  <p:nvPr/>
                </p:nvSpPr>
                <p:spPr>
                  <a:xfrm>
                    <a:off x="11661913" y="1809559"/>
                    <a:ext cx="470451" cy="2434498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sp>
                <p:nvSpPr>
                  <p:cNvPr id="45" name="Rechteck 44"/>
                  <p:cNvSpPr/>
                  <p:nvPr/>
                </p:nvSpPr>
                <p:spPr>
                  <a:xfrm>
                    <a:off x="11661914" y="4230787"/>
                    <a:ext cx="470450" cy="2591492"/>
                  </a:xfrm>
                  <a:prstGeom prst="rect">
                    <a:avLst/>
                  </a:prstGeom>
                  <a:solidFill>
                    <a:srgbClr val="5CB6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pic>
                <p:nvPicPr>
                  <p:cNvPr id="7" name="Grafik 6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602466" y="2508437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46" name="Grafik 45"/>
                  <p:cNvPicPr>
                    <a:picLocks noChangeAspect="1"/>
                  </p:cNvPicPr>
                  <p:nvPr/>
                </p:nvPicPr>
                <p:blipFill>
                  <a:blip r:embed="rId3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11570049" y="4521819"/>
                    <a:ext cx="694001" cy="694001"/>
                  </a:xfrm>
                  <a:prstGeom prst="rect">
                    <a:avLst/>
                  </a:prstGeom>
                </p:spPr>
              </p:pic>
              <p:pic>
                <p:nvPicPr>
                  <p:cNvPr id="9" name="Grafik 8"/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53480" y="1396691"/>
                    <a:ext cx="408398" cy="414494"/>
                  </a:xfrm>
                  <a:prstGeom prst="rect">
                    <a:avLst/>
                  </a:prstGeom>
                </p:spPr>
              </p:pic>
              <p:pic>
                <p:nvPicPr>
                  <p:cNvPr id="10" name="Grafik 9"/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461075" y="1369306"/>
                    <a:ext cx="493735" cy="487640"/>
                  </a:xfrm>
                  <a:prstGeom prst="rect">
                    <a:avLst/>
                  </a:prstGeom>
                </p:spPr>
              </p:pic>
              <p:pic>
                <p:nvPicPr>
                  <p:cNvPr id="11" name="Grafik 10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149849" y="1413352"/>
                    <a:ext cx="438876" cy="396207"/>
                  </a:xfrm>
                  <a:prstGeom prst="rect">
                    <a:avLst/>
                  </a:prstGeom>
                </p:spPr>
              </p:pic>
            </p:grpSp>
          </p:grpSp>
        </p:grp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6DC8EB1A-8FBE-4E72-BA5F-51744FB7C753}"/>
                </a:ext>
              </a:extLst>
            </p:cNvPr>
            <p:cNvSpPr txBox="1"/>
            <p:nvPr/>
          </p:nvSpPr>
          <p:spPr>
            <a:xfrm>
              <a:off x="52518" y="6180283"/>
              <a:ext cx="11530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  <a:cs typeface="Arial" panose="020B0604020202020204" pitchFamily="34" charset="0"/>
                </a:rPr>
                <a:t>Quellen: </a:t>
              </a:r>
              <a:r>
                <a:rPr lang="de-DE" sz="1200" dirty="0">
                  <a:latin typeface="Arial" panose="020B0604020202020204" pitchFamily="34" charset="0"/>
                  <a:cs typeface="Arial" panose="020B0604020202020204" pitchFamily="34" charset="0"/>
                  <a:hlinkClick r:id="rId7"/>
                </a:rPr>
                <a:t>https://514090c3-b5a5-45e5-ab16-ae518355d0c5.filesusr.com/ugd/fc35c6_7ea36f587c304b5995380006d7cefcb6.pdf</a:t>
              </a:r>
              <a:r>
                <a:rPr lang="de-DE" sz="1200" dirty="0"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  <a:r>
                <a:rPr lang="de-DE" sz="1200" dirty="0">
                  <a:latin typeface="Arial" panose="020B0604020202020204" pitchFamily="34" charset="0"/>
                  <a:cs typeface="Arial" panose="020B0604020202020204" pitchFamily="34" charset="0"/>
                  <a:hlinkClick r:id="rId8"/>
                </a:rPr>
                <a:t>https://www.dt-toolbook.com/context-map</a:t>
              </a:r>
              <a:r>
                <a:rPr lang="de-DE" sz="1200" dirty="0"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  <a:r>
                <a:rPr lang="de-DE" sz="1200" b="0" i="0" dirty="0">
                  <a:solidFill>
                    <a:srgbClr val="1D1C1D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Design </a:t>
              </a:r>
              <a:r>
                <a:rPr lang="de-DE" sz="1200" b="0" i="0" dirty="0" err="1">
                  <a:solidFill>
                    <a:srgbClr val="1D1C1D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Thinking</a:t>
              </a:r>
              <a:r>
                <a:rPr lang="de-DE" sz="1200" b="0" i="0" dirty="0">
                  <a:solidFill>
                    <a:srgbClr val="1D1C1D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b="0" i="0" dirty="0" err="1">
                  <a:solidFill>
                    <a:srgbClr val="1D1C1D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Toolbook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5A5C54C2-0D53-4172-8C66-EB21FA4B4A94}"/>
                </a:ext>
              </a:extLst>
            </p:cNvPr>
            <p:cNvSpPr/>
            <p:nvPr/>
          </p:nvSpPr>
          <p:spPr>
            <a:xfrm>
              <a:off x="63359" y="6121937"/>
              <a:ext cx="12049125" cy="669802"/>
            </a:xfrm>
            <a:prstGeom prst="rect">
              <a:avLst/>
            </a:prstGeom>
            <a:noFill/>
            <a:ln w="76200">
              <a:solidFill>
                <a:srgbClr val="5CB6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27" name="Textfeld 26">
            <a:extLst>
              <a:ext uri="{FF2B5EF4-FFF2-40B4-BE49-F238E27FC236}">
                <a16:creationId xmlns:a16="http://schemas.microsoft.com/office/drawing/2014/main" id="{1867088A-440A-4AC5-969B-C4C32363C5CA}"/>
              </a:ext>
            </a:extLst>
          </p:cNvPr>
          <p:cNvSpPr txBox="1"/>
          <p:nvPr/>
        </p:nvSpPr>
        <p:spPr>
          <a:xfrm>
            <a:off x="128095" y="1996575"/>
            <a:ext cx="30797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Verständnis für Kontext (z.B. eines Problems) schaffen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ein großes Bild einer Situation erlangen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Einblicke in die Sichten, Erfahrungen und Erlebnisse der Benutzer erhalten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Nutzer/Kunden in ihren alltäglichen Erfahrungen begegnen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Struktur in die Erkenntnissen aus der Beobachtung bringen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Ziel: Verständnis für Empfindungen in bestimmte Erfahrungen erlangen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FACC327-C108-4F1C-9F3A-B68595A171E4}"/>
              </a:ext>
            </a:extLst>
          </p:cNvPr>
          <p:cNvSpPr txBox="1"/>
          <p:nvPr/>
        </p:nvSpPr>
        <p:spPr>
          <a:xfrm>
            <a:off x="3458656" y="1996575"/>
            <a:ext cx="529391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Kategorien definieren:</a:t>
            </a:r>
            <a:b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Kategorien festlegen auf die der Fokus in der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gelegt wird 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z.B.: Trends, Umwelt, Politik, Bedürfnisse</a:t>
            </a:r>
          </a:p>
          <a:p>
            <a:pPr marL="342900" indent="-342900">
              <a:buFontTx/>
              <a:buAutoNum type="arabicPeriod"/>
            </a:pP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Beobachtung:</a:t>
            </a:r>
            <a:b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Beobachtungen durchführen oder auf bestehende Dokumentationen zurückgreifen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den Nutzer und sein Umfeld beobachten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i="1" dirty="0">
                <a:latin typeface="Arial" panose="020B0604020202020204" pitchFamily="34" charset="0"/>
                <a:cs typeface="Arial" panose="020B0604020202020204" pitchFamily="34" charset="0"/>
              </a:rPr>
              <a:t>Fragen: </a:t>
            </a:r>
            <a:br>
              <a:rPr lang="de-DE" sz="12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Was tut er?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Mit wem erledigt er es?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Wird ein gemeinsames Werkzeug oder ein Hilfsmittel verwendet?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etc.</a:t>
            </a:r>
          </a:p>
          <a:p>
            <a:pPr marL="342900" indent="-342900">
              <a:buAutoNum type="arabicPeriod"/>
            </a:pP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Ergebnisse erfassen:</a:t>
            </a:r>
            <a:b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die Ergebnisse aus der Beobachtung in der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den jeweiligen Kategorien zuordnen und Cluster bilden</a:t>
            </a:r>
          </a:p>
          <a:p>
            <a:pPr marL="342900" indent="-342900">
              <a:buAutoNum type="arabicPeriod"/>
            </a:pP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Auswertung:</a:t>
            </a:r>
            <a:b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- die Ergebnisse auswerten und daraus Erkenntnisse gewinnen bezüglich des größeren Bildes einer Situation und der Zusammenhänge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90A740A5-13F8-40D7-9D7D-4E50A345919B}"/>
              </a:ext>
            </a:extLst>
          </p:cNvPr>
          <p:cNvSpPr txBox="1"/>
          <p:nvPr/>
        </p:nvSpPr>
        <p:spPr>
          <a:xfrm>
            <a:off x="9047343" y="1996575"/>
            <a:ext cx="25260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Wissen und Unklarheiten des Teams werden verstanden und visualisiert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unerwartete Einblicke erlangen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2065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9F21F6-92A5-4FC0-8FF2-91D3CD1BC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2023" y="326990"/>
            <a:ext cx="5168671" cy="444772"/>
          </a:xfrm>
        </p:spPr>
        <p:txBody>
          <a:bodyPr>
            <a:noAutofit/>
          </a:bodyPr>
          <a:lstStyle/>
          <a:p>
            <a:r>
              <a:rPr lang="de-DE" sz="4400" b="1" dirty="0" err="1">
                <a:solidFill>
                  <a:srgbClr val="5CB600"/>
                </a:solidFill>
                <a:latin typeface="Raleway"/>
              </a:rPr>
              <a:t>Context</a:t>
            </a:r>
            <a:r>
              <a:rPr lang="de-DE" sz="4400" b="1" dirty="0">
                <a:solidFill>
                  <a:srgbClr val="5CB600"/>
                </a:solidFill>
                <a:latin typeface="Raleway"/>
              </a:rPr>
              <a:t>-Mapping</a:t>
            </a:r>
          </a:p>
        </p:txBody>
      </p:sp>
      <p:grpSp>
        <p:nvGrpSpPr>
          <p:cNvPr id="75" name="Gruppieren 74">
            <a:extLst>
              <a:ext uri="{FF2B5EF4-FFF2-40B4-BE49-F238E27FC236}">
                <a16:creationId xmlns:a16="http://schemas.microsoft.com/office/drawing/2014/main" id="{CE1309C1-65B7-434D-B8B1-4FCFDC7C7B9C}"/>
              </a:ext>
            </a:extLst>
          </p:cNvPr>
          <p:cNvGrpSpPr/>
          <p:nvPr/>
        </p:nvGrpSpPr>
        <p:grpSpPr>
          <a:xfrm>
            <a:off x="42323" y="55658"/>
            <a:ext cx="12113890" cy="6746683"/>
            <a:chOff x="42323" y="55658"/>
            <a:chExt cx="12113890" cy="6746683"/>
          </a:xfrm>
        </p:grpSpPr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CAA35CD6-B1D4-40E4-B598-774124A3DB2A}"/>
                </a:ext>
              </a:extLst>
            </p:cNvPr>
            <p:cNvGrpSpPr/>
            <p:nvPr/>
          </p:nvGrpSpPr>
          <p:grpSpPr>
            <a:xfrm>
              <a:off x="42323" y="55658"/>
              <a:ext cx="12113890" cy="6746683"/>
              <a:chOff x="32395" y="46049"/>
              <a:chExt cx="12113890" cy="6746683"/>
            </a:xfrm>
          </p:grpSpPr>
          <p:sp>
            <p:nvSpPr>
              <p:cNvPr id="14" name="Rechteck 13">
                <a:extLst>
                  <a:ext uri="{FF2B5EF4-FFF2-40B4-BE49-F238E27FC236}">
                    <a16:creationId xmlns:a16="http://schemas.microsoft.com/office/drawing/2014/main" id="{46C17B34-D40E-44D8-8B07-FEC111BA31EA}"/>
                  </a:ext>
                </a:extLst>
              </p:cNvPr>
              <p:cNvSpPr/>
              <p:nvPr/>
            </p:nvSpPr>
            <p:spPr>
              <a:xfrm rot="5400000">
                <a:off x="-3244573" y="3342235"/>
                <a:ext cx="6640335" cy="86400"/>
              </a:xfrm>
              <a:prstGeom prst="rect">
                <a:avLst/>
              </a:prstGeom>
              <a:solidFill>
                <a:srgbClr val="5CB600"/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" name="Rechteck 14">
                <a:extLst>
                  <a:ext uri="{FF2B5EF4-FFF2-40B4-BE49-F238E27FC236}">
                    <a16:creationId xmlns:a16="http://schemas.microsoft.com/office/drawing/2014/main" id="{C59732A0-1BAF-42CD-8BD4-5590BE1C6606}"/>
                  </a:ext>
                </a:extLst>
              </p:cNvPr>
              <p:cNvSpPr/>
              <p:nvPr/>
            </p:nvSpPr>
            <p:spPr>
              <a:xfrm>
                <a:off x="34834" y="46049"/>
                <a:ext cx="12104915" cy="87130"/>
              </a:xfrm>
              <a:prstGeom prst="rect">
                <a:avLst/>
              </a:prstGeom>
              <a:solidFill>
                <a:srgbClr val="5CB600"/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" name="Rechteck 15">
                <a:extLst>
                  <a:ext uri="{FF2B5EF4-FFF2-40B4-BE49-F238E27FC236}">
                    <a16:creationId xmlns:a16="http://schemas.microsoft.com/office/drawing/2014/main" id="{D47B8E43-96D4-45CC-BFC8-E02C18DC1B9E}"/>
                  </a:ext>
                </a:extLst>
              </p:cNvPr>
              <p:cNvSpPr/>
              <p:nvPr/>
            </p:nvSpPr>
            <p:spPr>
              <a:xfrm>
                <a:off x="34834" y="6705602"/>
                <a:ext cx="12104915" cy="87130"/>
              </a:xfrm>
              <a:prstGeom prst="rect">
                <a:avLst/>
              </a:prstGeom>
              <a:solidFill>
                <a:srgbClr val="5CB600"/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" name="Rechteck 16">
                <a:extLst>
                  <a:ext uri="{FF2B5EF4-FFF2-40B4-BE49-F238E27FC236}">
                    <a16:creationId xmlns:a16="http://schemas.microsoft.com/office/drawing/2014/main" id="{32D2DE2B-CBF2-4D16-B7F7-A9B3577F5E74}"/>
                  </a:ext>
                </a:extLst>
              </p:cNvPr>
              <p:cNvSpPr/>
              <p:nvPr/>
            </p:nvSpPr>
            <p:spPr>
              <a:xfrm rot="5400000">
                <a:off x="8782919" y="3342235"/>
                <a:ext cx="6640331" cy="86400"/>
              </a:xfrm>
              <a:prstGeom prst="rect">
                <a:avLst/>
              </a:prstGeom>
              <a:solidFill>
                <a:srgbClr val="5CB600"/>
              </a:solidFill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74023FA3-ACD8-4426-9882-E7075F0AFBB8}"/>
                </a:ext>
              </a:extLst>
            </p:cNvPr>
            <p:cNvSpPr/>
            <p:nvPr/>
          </p:nvSpPr>
          <p:spPr>
            <a:xfrm>
              <a:off x="107088" y="955426"/>
              <a:ext cx="12049125" cy="73419"/>
            </a:xfrm>
            <a:prstGeom prst="rect">
              <a:avLst/>
            </a:prstGeom>
            <a:solidFill>
              <a:srgbClr val="5CB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76" name="Grafik 75">
            <a:extLst>
              <a:ext uri="{FF2B5EF4-FFF2-40B4-BE49-F238E27FC236}">
                <a16:creationId xmlns:a16="http://schemas.microsoft.com/office/drawing/2014/main" id="{EAA42D7F-267E-4042-9AF8-F8949448956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93" y="99223"/>
            <a:ext cx="794009" cy="520349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51FADE09-33F9-4E20-9BF3-FFBE862D70A2}"/>
              </a:ext>
            </a:extLst>
          </p:cNvPr>
          <p:cNvSpPr txBox="1"/>
          <p:nvPr/>
        </p:nvSpPr>
        <p:spPr>
          <a:xfrm>
            <a:off x="85522" y="602157"/>
            <a:ext cx="2021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5CB600"/>
                </a:solidFill>
              </a:rPr>
              <a:t>Innovation </a:t>
            </a:r>
            <a:r>
              <a:rPr lang="de-DE" sz="1600" b="1" dirty="0" err="1">
                <a:solidFill>
                  <a:srgbClr val="5CB600"/>
                </a:solidFill>
              </a:rPr>
              <a:t>ToolBox</a:t>
            </a:r>
            <a:endParaRPr lang="de-DE" sz="1600" b="1" dirty="0">
              <a:solidFill>
                <a:srgbClr val="5CB600"/>
              </a:solidFill>
            </a:endParaRPr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37AB268A-CA70-4F12-A6DB-84D36BF25C15}"/>
              </a:ext>
            </a:extLst>
          </p:cNvPr>
          <p:cNvGrpSpPr/>
          <p:nvPr/>
        </p:nvGrpSpPr>
        <p:grpSpPr>
          <a:xfrm>
            <a:off x="217193" y="1109260"/>
            <a:ext cx="11717142" cy="5219554"/>
            <a:chOff x="217193" y="1109259"/>
            <a:chExt cx="11717142" cy="5525536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DFD11347-9617-40E4-A6A7-D649F388B685}"/>
                </a:ext>
              </a:extLst>
            </p:cNvPr>
            <p:cNvSpPr/>
            <p:nvPr/>
          </p:nvSpPr>
          <p:spPr>
            <a:xfrm>
              <a:off x="217193" y="1112363"/>
              <a:ext cx="11717141" cy="551471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5" name="Gerader Verbinder 4">
              <a:extLst>
                <a:ext uri="{FF2B5EF4-FFF2-40B4-BE49-F238E27FC236}">
                  <a16:creationId xmlns:a16="http://schemas.microsoft.com/office/drawing/2014/main" id="{D4C1E28F-4FF7-4436-8096-C3D97FE682F2}"/>
                </a:ext>
              </a:extLst>
            </p:cNvPr>
            <p:cNvCxnSpPr>
              <a:cxnSpLocks/>
            </p:cNvCxnSpPr>
            <p:nvPr/>
          </p:nvCxnSpPr>
          <p:spPr>
            <a:xfrm>
              <a:off x="2490428" y="1109259"/>
              <a:ext cx="35283" cy="55255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81926139-0510-46F2-AE2B-00113F6BDD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25711" y="5398044"/>
              <a:ext cx="940862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4F041240-D833-48E8-A2E3-91344C2B95A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7193" y="4381520"/>
              <a:ext cx="229087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extfeld 22">
            <a:extLst>
              <a:ext uri="{FF2B5EF4-FFF2-40B4-BE49-F238E27FC236}">
                <a16:creationId xmlns:a16="http://schemas.microsoft.com/office/drawing/2014/main" id="{A6F2E3D1-6C32-4DD3-9289-0C901657C31D}"/>
              </a:ext>
            </a:extLst>
          </p:cNvPr>
          <p:cNvSpPr txBox="1"/>
          <p:nvPr/>
        </p:nvSpPr>
        <p:spPr>
          <a:xfrm>
            <a:off x="217193" y="1104645"/>
            <a:ext cx="23555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1. Kategorien definieren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6BAC7ACD-6741-4834-9973-E536BB1AE220}"/>
              </a:ext>
            </a:extLst>
          </p:cNvPr>
          <p:cNvSpPr txBox="1"/>
          <p:nvPr/>
        </p:nvSpPr>
        <p:spPr>
          <a:xfrm>
            <a:off x="217267" y="4207864"/>
            <a:ext cx="18897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2. Beobachtung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D159B43B-A695-445E-AE19-73C284AA40E8}"/>
              </a:ext>
            </a:extLst>
          </p:cNvPr>
          <p:cNvSpPr txBox="1"/>
          <p:nvPr/>
        </p:nvSpPr>
        <p:spPr>
          <a:xfrm>
            <a:off x="2661188" y="1097120"/>
            <a:ext cx="26866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3. Erfassung Ergebnisse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0998B6D8-AB77-4476-BBA7-57876F7B2354}"/>
              </a:ext>
            </a:extLst>
          </p:cNvPr>
          <p:cNvSpPr txBox="1"/>
          <p:nvPr/>
        </p:nvSpPr>
        <p:spPr>
          <a:xfrm>
            <a:off x="2661188" y="5160544"/>
            <a:ext cx="26866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4. Auswertung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D4A7D15B-2F02-476B-8DE6-FFEB398973F0}"/>
              </a:ext>
            </a:extLst>
          </p:cNvPr>
          <p:cNvSpPr txBox="1"/>
          <p:nvPr/>
        </p:nvSpPr>
        <p:spPr>
          <a:xfrm>
            <a:off x="257665" y="4577743"/>
            <a:ext cx="206914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tut er?</a:t>
            </a:r>
            <a:b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wem erledigt er es?</a:t>
            </a:r>
            <a:b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Wird ein gemeinsames Werkzeug oder ein Hilfsmittel verwendet?</a:t>
            </a:r>
            <a:endParaRPr lang="de-DE" sz="160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2EA82852-A513-4E53-9A34-6B68391DDDFA}"/>
              </a:ext>
            </a:extLst>
          </p:cNvPr>
          <p:cNvSpPr txBox="1"/>
          <p:nvPr/>
        </p:nvSpPr>
        <p:spPr>
          <a:xfrm>
            <a:off x="2661188" y="5598321"/>
            <a:ext cx="86641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Ergebnisse auswerten und daraus Erkenntnisse gewinnen bezüglich des größeren Bildes einer Situation und der Zusammenhänge.</a:t>
            </a:r>
            <a:endParaRPr lang="de-DE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138A6878-197F-41F9-BC01-B6F2F9D34D6F}"/>
              </a:ext>
            </a:extLst>
          </p:cNvPr>
          <p:cNvSpPr txBox="1"/>
          <p:nvPr/>
        </p:nvSpPr>
        <p:spPr>
          <a:xfrm>
            <a:off x="1185432" y="6330955"/>
            <a:ext cx="10383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Quellen: 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https://514090c3-b5a5-45e5-ab16-ae518355d0c5.filesusr.com/ugd/fc35c6_7ea36f587c304b5995380006d7cefcb6.pdf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&lt;div&gt;Icons made by &lt;a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="https://www.flaticon.com/authors/dinosoftlabs" title="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DinosoftLabs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"&gt;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DinosoftLabs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&lt;/a&gt; from &lt;a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="https://www.flaticon.com/" title="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Flaticon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"&gt;www.flaticon.com&lt;/a&gt;&lt;/div&gt;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767EC0E2-798D-484F-BA6B-6DF4112A8A7A}"/>
              </a:ext>
            </a:extLst>
          </p:cNvPr>
          <p:cNvSpPr txBox="1"/>
          <p:nvPr/>
        </p:nvSpPr>
        <p:spPr>
          <a:xfrm>
            <a:off x="2661188" y="1430226"/>
            <a:ext cx="83453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Ergebnisse aus der Beobachtung in der </a:t>
            </a:r>
            <a:r>
              <a:rPr lang="de-DE" sz="1100" dirty="0" err="1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 jeweiligen Kategorien zuordnen und Cluster bilden.</a:t>
            </a:r>
            <a:endParaRPr lang="de-DE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18581D79-4F58-4157-BFBF-C827854DF143}"/>
              </a:ext>
            </a:extLst>
          </p:cNvPr>
          <p:cNvSpPr txBox="1"/>
          <p:nvPr/>
        </p:nvSpPr>
        <p:spPr>
          <a:xfrm>
            <a:off x="234761" y="1419270"/>
            <a:ext cx="190134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Kategorien festlegen auf die der Fokus in der </a:t>
            </a:r>
            <a:r>
              <a:rPr lang="de-DE" sz="1100" dirty="0" err="1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de-DE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gelegt wird.</a:t>
            </a:r>
            <a:endParaRPr lang="de-DE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37" name="Grafik 36">
            <a:extLst>
              <a:ext uri="{FF2B5EF4-FFF2-40B4-BE49-F238E27FC236}">
                <a16:creationId xmlns:a16="http://schemas.microsoft.com/office/drawing/2014/main" id="{80275EAE-C785-4B1C-A897-193A5D119E6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8316" y="2981491"/>
            <a:ext cx="780205" cy="780205"/>
          </a:xfrm>
          <a:prstGeom prst="rect">
            <a:avLst/>
          </a:prstGeom>
        </p:spPr>
      </p:pic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0A9BB193-FAA6-4F00-B913-717A367D5766}"/>
              </a:ext>
            </a:extLst>
          </p:cNvPr>
          <p:cNvCxnSpPr>
            <a:cxnSpLocks/>
          </p:cNvCxnSpPr>
          <p:nvPr/>
        </p:nvCxnSpPr>
        <p:spPr>
          <a:xfrm flipV="1">
            <a:off x="7654565" y="1854531"/>
            <a:ext cx="2994761" cy="118925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Gerader Verbinder 43">
            <a:extLst>
              <a:ext uri="{FF2B5EF4-FFF2-40B4-BE49-F238E27FC236}">
                <a16:creationId xmlns:a16="http://schemas.microsoft.com/office/drawing/2014/main" id="{148A04B4-6CA8-4FF3-8413-0282FC75D2C8}"/>
              </a:ext>
            </a:extLst>
          </p:cNvPr>
          <p:cNvCxnSpPr>
            <a:cxnSpLocks/>
          </p:cNvCxnSpPr>
          <p:nvPr/>
        </p:nvCxnSpPr>
        <p:spPr>
          <a:xfrm flipV="1">
            <a:off x="2884857" y="3301346"/>
            <a:ext cx="3581501" cy="5064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3F603F91-2309-495A-9BBB-8685ECB936C5}"/>
              </a:ext>
            </a:extLst>
          </p:cNvPr>
          <p:cNvCxnSpPr>
            <a:cxnSpLocks/>
          </p:cNvCxnSpPr>
          <p:nvPr/>
        </p:nvCxnSpPr>
        <p:spPr>
          <a:xfrm>
            <a:off x="7670668" y="3543739"/>
            <a:ext cx="3118772" cy="11984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905C7B9B-9949-406C-8319-554291528097}"/>
              </a:ext>
            </a:extLst>
          </p:cNvPr>
          <p:cNvCxnSpPr>
            <a:cxnSpLocks/>
          </p:cNvCxnSpPr>
          <p:nvPr/>
        </p:nvCxnSpPr>
        <p:spPr>
          <a:xfrm>
            <a:off x="7088418" y="3833804"/>
            <a:ext cx="0" cy="122368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Gerader Verbinder 52">
            <a:extLst>
              <a:ext uri="{FF2B5EF4-FFF2-40B4-BE49-F238E27FC236}">
                <a16:creationId xmlns:a16="http://schemas.microsoft.com/office/drawing/2014/main" id="{24C1609D-BC18-4607-81E9-6CD807CF6371}"/>
              </a:ext>
            </a:extLst>
          </p:cNvPr>
          <p:cNvCxnSpPr>
            <a:cxnSpLocks/>
          </p:cNvCxnSpPr>
          <p:nvPr/>
        </p:nvCxnSpPr>
        <p:spPr>
          <a:xfrm>
            <a:off x="7088418" y="1742435"/>
            <a:ext cx="0" cy="122368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Gerader Verbinder 55">
            <a:extLst>
              <a:ext uri="{FF2B5EF4-FFF2-40B4-BE49-F238E27FC236}">
                <a16:creationId xmlns:a16="http://schemas.microsoft.com/office/drawing/2014/main" id="{CA8201CD-4EDE-4E5C-AC3F-B0D96A75E743}"/>
              </a:ext>
            </a:extLst>
          </p:cNvPr>
          <p:cNvCxnSpPr>
            <a:cxnSpLocks/>
          </p:cNvCxnSpPr>
          <p:nvPr/>
        </p:nvCxnSpPr>
        <p:spPr>
          <a:xfrm flipV="1">
            <a:off x="7654565" y="3225911"/>
            <a:ext cx="3581501" cy="5064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BDAF90D6-6854-4D03-BC6D-7D34B49E71A2}"/>
              </a:ext>
            </a:extLst>
          </p:cNvPr>
          <p:cNvCxnSpPr>
            <a:cxnSpLocks/>
          </p:cNvCxnSpPr>
          <p:nvPr/>
        </p:nvCxnSpPr>
        <p:spPr>
          <a:xfrm>
            <a:off x="3341387" y="1845297"/>
            <a:ext cx="3118772" cy="11984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BD70E9F9-D5FE-444E-A545-C1E549231DF6}"/>
              </a:ext>
            </a:extLst>
          </p:cNvPr>
          <p:cNvCxnSpPr>
            <a:cxnSpLocks/>
          </p:cNvCxnSpPr>
          <p:nvPr/>
        </p:nvCxnSpPr>
        <p:spPr>
          <a:xfrm flipV="1">
            <a:off x="3472072" y="3577602"/>
            <a:ext cx="2994761" cy="118925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Textfeld 56">
            <a:extLst>
              <a:ext uri="{FF2B5EF4-FFF2-40B4-BE49-F238E27FC236}">
                <a16:creationId xmlns:a16="http://schemas.microsoft.com/office/drawing/2014/main" id="{26CBED2B-D572-407F-92AF-54F87EB51749}"/>
              </a:ext>
            </a:extLst>
          </p:cNvPr>
          <p:cNvSpPr txBox="1"/>
          <p:nvPr/>
        </p:nvSpPr>
        <p:spPr>
          <a:xfrm>
            <a:off x="2809028" y="2503914"/>
            <a:ext cx="1223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Umwelt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210E4412-4301-468D-B0A1-6495B324252A}"/>
              </a:ext>
            </a:extLst>
          </p:cNvPr>
          <p:cNvSpPr txBox="1"/>
          <p:nvPr/>
        </p:nvSpPr>
        <p:spPr>
          <a:xfrm>
            <a:off x="5046037" y="1826286"/>
            <a:ext cx="1223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Bedürfnisse</a:t>
            </a: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2822A41A-D38B-4EE1-A816-095DDAB3CCDE}"/>
              </a:ext>
            </a:extLst>
          </p:cNvPr>
          <p:cNvSpPr txBox="1"/>
          <p:nvPr/>
        </p:nvSpPr>
        <p:spPr>
          <a:xfrm>
            <a:off x="7566363" y="1826285"/>
            <a:ext cx="1568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Herausforderungen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754A2312-0815-46F0-A971-35DC4D4599D7}"/>
              </a:ext>
            </a:extLst>
          </p:cNvPr>
          <p:cNvSpPr txBox="1"/>
          <p:nvPr/>
        </p:nvSpPr>
        <p:spPr>
          <a:xfrm>
            <a:off x="10173185" y="2371043"/>
            <a:ext cx="1223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Weitere Kategorien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3E1FF876-0ADC-4DD8-8679-0FF40C0F44B6}"/>
              </a:ext>
            </a:extLst>
          </p:cNvPr>
          <p:cNvSpPr txBox="1"/>
          <p:nvPr/>
        </p:nvSpPr>
        <p:spPr>
          <a:xfrm>
            <a:off x="2836577" y="3923317"/>
            <a:ext cx="1223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65194964-9208-4D14-ABDE-0ABA9FFCB022}"/>
              </a:ext>
            </a:extLst>
          </p:cNvPr>
          <p:cNvSpPr txBox="1"/>
          <p:nvPr/>
        </p:nvSpPr>
        <p:spPr>
          <a:xfrm>
            <a:off x="5176273" y="4577743"/>
            <a:ext cx="1713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Wirtschaft &amp; Effizienz</a:t>
            </a:r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E1255918-BA30-4BC9-BB24-1CE2215DEF4E}"/>
              </a:ext>
            </a:extLst>
          </p:cNvPr>
          <p:cNvSpPr txBox="1"/>
          <p:nvPr/>
        </p:nvSpPr>
        <p:spPr>
          <a:xfrm>
            <a:off x="8356105" y="4577743"/>
            <a:ext cx="1223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Demographie &amp; Ethnologie</a:t>
            </a: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B7981A73-F3CD-42D0-A122-0A8EB0FF5A79}"/>
              </a:ext>
            </a:extLst>
          </p:cNvPr>
          <p:cNvSpPr txBox="1"/>
          <p:nvPr/>
        </p:nvSpPr>
        <p:spPr>
          <a:xfrm>
            <a:off x="10177822" y="3728654"/>
            <a:ext cx="1223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Weitere Kategorien</a:t>
            </a:r>
          </a:p>
        </p:txBody>
      </p:sp>
    </p:spTree>
    <p:extLst>
      <p:ext uri="{BB962C8B-B14F-4D97-AF65-F5344CB8AC3E}">
        <p14:creationId xmlns:p14="http://schemas.microsoft.com/office/powerpoint/2010/main" val="3131282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3593</Words>
  <Application>Microsoft Office PowerPoint</Application>
  <PresentationFormat>Breitbild</PresentationFormat>
  <Paragraphs>397</Paragraphs>
  <Slides>16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Poppins</vt:lpstr>
      <vt:lpstr>Raleway</vt:lpstr>
      <vt:lpstr>Tahoma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Empathy Map</vt:lpstr>
      <vt:lpstr>PowerPoint-Präsentation</vt:lpstr>
      <vt:lpstr>Context-Mapping</vt:lpstr>
      <vt:lpstr>PowerPoint-Präsentation</vt:lpstr>
      <vt:lpstr>PowerPoint-Präsentation</vt:lpstr>
      <vt:lpstr>PowerPoint-Präsentation</vt:lpstr>
      <vt:lpstr>AEIOU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Lars Herrmann</dc:creator>
  <cp:lastModifiedBy>Zoll, Christian</cp:lastModifiedBy>
  <cp:revision>89</cp:revision>
  <dcterms:created xsi:type="dcterms:W3CDTF">2021-03-24T07:54:37Z</dcterms:created>
  <dcterms:modified xsi:type="dcterms:W3CDTF">2021-08-11T13:56:43Z</dcterms:modified>
</cp:coreProperties>
</file>